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65" r:id="rId2"/>
    <p:sldId id="258" r:id="rId3"/>
    <p:sldId id="262" r:id="rId4"/>
    <p:sldId id="263" r:id="rId5"/>
    <p:sldId id="260" r:id="rId6"/>
    <p:sldId id="264" r:id="rId7"/>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76" autoAdjust="0"/>
    <p:restoredTop sz="72659" autoAdjust="0"/>
  </p:normalViewPr>
  <p:slideViewPr>
    <p:cSldViewPr snapToGrid="0">
      <p:cViewPr varScale="1">
        <p:scale>
          <a:sx n="62" d="100"/>
          <a:sy n="62" d="100"/>
        </p:scale>
        <p:origin x="912" y="67"/>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DB93D4-43BB-4098-91C0-4027462B046B}" type="datetimeFigureOut">
              <a:rPr lang="vi-VN" smtClean="0"/>
              <a:t>28/05/2023</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5BD20-8AA6-4BA5-A3A9-6A19F0713926}" type="slidenum">
              <a:rPr lang="vi-VN" smtClean="0"/>
              <a:t>‹#›</a:t>
            </a:fld>
            <a:endParaRPr lang="vi-VN"/>
          </a:p>
        </p:txBody>
      </p:sp>
    </p:spTree>
    <p:extLst>
      <p:ext uri="{BB962C8B-B14F-4D97-AF65-F5344CB8AC3E}">
        <p14:creationId xmlns:p14="http://schemas.microsoft.com/office/powerpoint/2010/main" val="1430177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temperature range from 28 to 49.</a:t>
            </a:r>
          </a:p>
          <a:p>
            <a:endParaRPr lang="en-US"/>
          </a:p>
          <a:p>
            <a:r>
              <a:rPr lang="en-US"/>
              <a:t>Move on to the next point, 85 degrees Celsius, this is when the grain starts to soften, we call it the glass transition temperature - it mean bead will change status from solid to rubber.</a:t>
            </a:r>
          </a:p>
          <a:p>
            <a:endParaRPr lang="en-US"/>
          </a:p>
          <a:p>
            <a:r>
              <a:rPr lang="en-US"/>
              <a:t>The next temperature range is from 100 to 110, During this range, the expansion proceeds rapidly, the size of the bead increases to 40 or 50 times.</a:t>
            </a:r>
          </a:p>
          <a:p>
            <a:endParaRPr lang="en-US"/>
          </a:p>
        </p:txBody>
      </p:sp>
      <p:sp>
        <p:nvSpPr>
          <p:cNvPr id="4" name="Slide Number Placeholder 3"/>
          <p:cNvSpPr>
            <a:spLocks noGrp="1"/>
          </p:cNvSpPr>
          <p:nvPr>
            <p:ph type="sldNum" sz="quarter" idx="5"/>
          </p:nvPr>
        </p:nvSpPr>
        <p:spPr/>
        <p:txBody>
          <a:bodyPr/>
          <a:lstStyle/>
          <a:p>
            <a:fld id="{A785BD20-8AA6-4BA5-A3A9-6A19F0713926}" type="slidenum">
              <a:rPr lang="vi-VN" smtClean="0"/>
              <a:t>3</a:t>
            </a:fld>
            <a:endParaRPr lang="vi-VN"/>
          </a:p>
        </p:txBody>
      </p:sp>
    </p:spTree>
    <p:extLst>
      <p:ext uri="{BB962C8B-B14F-4D97-AF65-F5344CB8AC3E}">
        <p14:creationId xmlns:p14="http://schemas.microsoft.com/office/powerpoint/2010/main" val="2024129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5"/>
          </p:nvPr>
        </p:nvSpPr>
        <p:spPr/>
        <p:txBody>
          <a:bodyPr/>
          <a:lstStyle/>
          <a:p>
            <a:fld id="{A785BD20-8AA6-4BA5-A3A9-6A19F0713926}" type="slidenum">
              <a:rPr lang="vi-VN" smtClean="0"/>
              <a:t>4</a:t>
            </a:fld>
            <a:endParaRPr lang="vi-VN"/>
          </a:p>
        </p:txBody>
      </p:sp>
    </p:spTree>
    <p:extLst>
      <p:ext uri="{BB962C8B-B14F-4D97-AF65-F5344CB8AC3E}">
        <p14:creationId xmlns:p14="http://schemas.microsoft.com/office/powerpoint/2010/main" val="4003116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Expanded bead fills the mold cavity via pneumatic filling tubes. And we have holes on the mould walls to connect the mold with the steam chamber. Steam is applied to the EPS bead cavity of the mold. The steam causes the beads to soften again and to expand. The expansion pressure (around 1 bar) compresses the beads against each other and at the same time forces them against the mold walls so that they fuse together. The resultant part is then cooled by spraying water onto the mould and by applying a vacuum. When cooled down enough, the final molded part can be taken from the mould.</a:t>
            </a:r>
            <a:endParaRPr lang="vi-VN"/>
          </a:p>
          <a:p>
            <a:endParaRPr lang="vi-VN"/>
          </a:p>
        </p:txBody>
      </p:sp>
      <p:sp>
        <p:nvSpPr>
          <p:cNvPr id="4" name="Slide Number Placeholder 3"/>
          <p:cNvSpPr>
            <a:spLocks noGrp="1"/>
          </p:cNvSpPr>
          <p:nvPr>
            <p:ph type="sldNum" sz="quarter" idx="5"/>
          </p:nvPr>
        </p:nvSpPr>
        <p:spPr/>
        <p:txBody>
          <a:bodyPr/>
          <a:lstStyle/>
          <a:p>
            <a:fld id="{A785BD20-8AA6-4BA5-A3A9-6A19F0713926}" type="slidenum">
              <a:rPr lang="vi-VN" smtClean="0"/>
              <a:t>5</a:t>
            </a:fld>
            <a:endParaRPr lang="vi-VN"/>
          </a:p>
        </p:txBody>
      </p:sp>
    </p:spTree>
    <p:extLst>
      <p:ext uri="{BB962C8B-B14F-4D97-AF65-F5344CB8AC3E}">
        <p14:creationId xmlns:p14="http://schemas.microsoft.com/office/powerpoint/2010/main" val="2030467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4DA5D-86D2-B449-DB48-6278EA8205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7C295ADC-1717-60E6-9D9B-EB234951A5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AD4615E9-151E-0483-FF38-846C59D66B1D}"/>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BBEA005C-6ECB-F16C-860B-F3D59637C80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825D909A-0011-A47D-81DF-0EC9A4175357}"/>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2570792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3A13-399D-7E50-CC98-03C580F9FBB4}"/>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44FEEC08-0C86-ED35-C647-DF4847F27D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4F9433E-BA1D-DAD5-744C-533135163415}"/>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F97D2835-B5C7-E864-1F4A-367EEBC5BA68}"/>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3CF3C2CB-64DC-1F0E-FEFD-F059DEF637E6}"/>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4269028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8E5CE-9311-63A8-F34D-C2A2550D87A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80C4926-D1C0-6CDC-D8CA-291E667B96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2F14BA4-9725-990C-41C6-3410846D617E}"/>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52279993-824B-A33A-04BE-CA5299FF6B4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025877E4-F5A1-9DAC-C9F0-177A724E473A}"/>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1712592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DD1CC-A857-D533-2A83-FC23B4D4467A}"/>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A72E6EC5-CD32-1CD1-4984-CD2D69E390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A85F5532-A35A-80E4-0001-7E4AA151A34C}"/>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98C627F4-0A9F-A40C-F99A-62279B04377B}"/>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EA3B1B65-9E75-D7BF-4E53-FFF000A0C065}"/>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2358392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3FF3E-FBF4-B308-8974-1D78D3D7D8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AE4C6065-CC29-F32A-286D-6EF0C43B56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EDB6FB8-1D93-D51C-8832-FF30DB17572C}"/>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7841C602-7EFF-74FE-5EC4-93ABEF3C00EF}"/>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12520591-A9CE-0E78-F496-EB6C90C36C66}"/>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3394167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7471C-26F7-6A84-9EE8-7A8CD9ED1787}"/>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F0C26000-FE34-31F0-C337-5A4005BEA3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A1C3CA1F-F404-6770-1D6E-B308A0789C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C7318B6F-9987-472D-1122-5F1B963C8553}"/>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6" name="Footer Placeholder 5">
            <a:extLst>
              <a:ext uri="{FF2B5EF4-FFF2-40B4-BE49-F238E27FC236}">
                <a16:creationId xmlns:a16="http://schemas.microsoft.com/office/drawing/2014/main" id="{9C76609E-F89F-153C-178D-FD51A4A98D42}"/>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AFFE8EBC-2E0C-87F1-86D5-5A6B106E8DA0}"/>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140164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0B485-28A9-14AE-D2EF-1649CB0CA9C8}"/>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B5329F3B-1B87-8B9B-D37A-E6E0879AC8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3E90DB-737D-9ADD-1CAA-40477EDA91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58637D69-A6A9-DAC1-BB41-5904E28402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0F508A-AB5E-544A-F0E4-6BB8A142E4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CCFCF6FF-7AF6-571D-B57A-A61B0FBBE601}"/>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8" name="Footer Placeholder 7">
            <a:extLst>
              <a:ext uri="{FF2B5EF4-FFF2-40B4-BE49-F238E27FC236}">
                <a16:creationId xmlns:a16="http://schemas.microsoft.com/office/drawing/2014/main" id="{FD245758-95F4-1FFB-0627-6576ACA5A38C}"/>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7FAFA52F-A213-9680-9D02-52A38239A528}"/>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3280790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A3921-589D-1A7F-EB99-CAB51BD757C6}"/>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7CE514B4-C43D-7E24-65E0-C2DCBD51EC42}"/>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4" name="Footer Placeholder 3">
            <a:extLst>
              <a:ext uri="{FF2B5EF4-FFF2-40B4-BE49-F238E27FC236}">
                <a16:creationId xmlns:a16="http://schemas.microsoft.com/office/drawing/2014/main" id="{0AC5B72D-D873-59E9-5136-569562D36A1F}"/>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21EB75E6-7A4A-BF05-E19B-9D2EF09FCED0}"/>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254506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5722A1-56F3-4785-1F03-627E80AB686F}"/>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3" name="Footer Placeholder 2">
            <a:extLst>
              <a:ext uri="{FF2B5EF4-FFF2-40B4-BE49-F238E27FC236}">
                <a16:creationId xmlns:a16="http://schemas.microsoft.com/office/drawing/2014/main" id="{21306C41-9149-F4DD-83A3-127E9C6E9D1D}"/>
              </a:ext>
            </a:extLst>
          </p:cNvPr>
          <p:cNvSpPr>
            <a:spLocks noGrp="1"/>
          </p:cNvSpPr>
          <p:nvPr>
            <p:ph type="ftr" sz="quarter" idx="11"/>
          </p:nvPr>
        </p:nvSpPr>
        <p:spPr/>
        <p:txBody>
          <a:bodyPr/>
          <a:lstStyle/>
          <a:p>
            <a:endParaRPr lang="vi-VN"/>
          </a:p>
        </p:txBody>
      </p:sp>
    </p:spTree>
    <p:extLst>
      <p:ext uri="{BB962C8B-B14F-4D97-AF65-F5344CB8AC3E}">
        <p14:creationId xmlns:p14="http://schemas.microsoft.com/office/powerpoint/2010/main" val="1495310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EA514-8599-AADB-D954-AFC5A4D940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1073DA45-3E1D-8EE7-1909-04A8431688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EA607BB9-689E-E0C0-811C-27DB3D26E2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DD8AD1-437D-1E0E-EC89-A723472F2D6F}"/>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6" name="Footer Placeholder 5">
            <a:extLst>
              <a:ext uri="{FF2B5EF4-FFF2-40B4-BE49-F238E27FC236}">
                <a16:creationId xmlns:a16="http://schemas.microsoft.com/office/drawing/2014/main" id="{4355BD2E-17DA-22BF-F4BB-892FD1876DA4}"/>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E06C6C89-CD94-C8EE-63F3-D2BEE535E363}"/>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2060753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513E5-37FE-CDED-B4BD-FF84C16B75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9A912935-E17A-8964-4EF3-0A84F54038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7B1894BA-9D39-BFE1-B805-11F149A6D2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A081AE-15FB-2A39-B01A-3FF1100AADA9}"/>
              </a:ext>
            </a:extLst>
          </p:cNvPr>
          <p:cNvSpPr>
            <a:spLocks noGrp="1"/>
          </p:cNvSpPr>
          <p:nvPr>
            <p:ph type="dt" sz="half" idx="10"/>
          </p:nvPr>
        </p:nvSpPr>
        <p:spPr/>
        <p:txBody>
          <a:bodyPr/>
          <a:lstStyle/>
          <a:p>
            <a:fld id="{DEFA41E4-3409-4748-9023-99436C5FA2CE}" type="datetimeFigureOut">
              <a:rPr lang="vi-VN" smtClean="0"/>
              <a:t>28/05/2023</a:t>
            </a:fld>
            <a:endParaRPr lang="vi-VN"/>
          </a:p>
        </p:txBody>
      </p:sp>
      <p:sp>
        <p:nvSpPr>
          <p:cNvPr id="6" name="Footer Placeholder 5">
            <a:extLst>
              <a:ext uri="{FF2B5EF4-FFF2-40B4-BE49-F238E27FC236}">
                <a16:creationId xmlns:a16="http://schemas.microsoft.com/office/drawing/2014/main" id="{B0059498-744D-B69F-A231-AF418026A4B9}"/>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539BF3F9-7242-A792-0206-666A811A3556}"/>
              </a:ext>
            </a:extLst>
          </p:cNvPr>
          <p:cNvSpPr>
            <a:spLocks noGrp="1"/>
          </p:cNvSpPr>
          <p:nvPr>
            <p:ph type="sldNum" sz="quarter" idx="12"/>
          </p:nvPr>
        </p:nvSpPr>
        <p:spPr>
          <a:xfrm>
            <a:off x="9448800" y="6356349"/>
            <a:ext cx="2743200" cy="365125"/>
          </a:xfrm>
          <a:prstGeom prst="rect">
            <a:avLst/>
          </a:prstGeom>
        </p:spPr>
        <p:txBody>
          <a:bodyPr/>
          <a:lstStyle/>
          <a:p>
            <a:fld id="{1B3933BC-9908-4779-88BC-1DF2E39E18E6}" type="slidenum">
              <a:rPr lang="vi-VN" smtClean="0"/>
              <a:t>‹#›</a:t>
            </a:fld>
            <a:endParaRPr lang="vi-VN"/>
          </a:p>
        </p:txBody>
      </p:sp>
    </p:spTree>
    <p:extLst>
      <p:ext uri="{BB962C8B-B14F-4D97-AF65-F5344CB8AC3E}">
        <p14:creationId xmlns:p14="http://schemas.microsoft.com/office/powerpoint/2010/main" val="1323417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6FAB1F3-795A-FC20-607C-5890475861F6}"/>
              </a:ext>
            </a:extLst>
          </p:cNvPr>
          <p:cNvSpPr/>
          <p:nvPr userDrawn="1"/>
        </p:nvSpPr>
        <p:spPr>
          <a:xfrm>
            <a:off x="11847195" y="0"/>
            <a:ext cx="344805" cy="348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itle Placeholder 1">
            <a:extLst>
              <a:ext uri="{FF2B5EF4-FFF2-40B4-BE49-F238E27FC236}">
                <a16:creationId xmlns:a16="http://schemas.microsoft.com/office/drawing/2014/main" id="{AF11864F-D359-DBBB-ACB5-86FC013F43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E92981FF-8E44-C6AC-71A2-CCE2D9FEAE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D472DD01-0ED2-32A2-BB7A-72BCA95481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FA41E4-3409-4748-9023-99436C5FA2CE}" type="datetimeFigureOut">
              <a:rPr lang="vi-VN" smtClean="0"/>
              <a:t>28/05/2023</a:t>
            </a:fld>
            <a:endParaRPr lang="vi-VN"/>
          </a:p>
        </p:txBody>
      </p:sp>
      <p:sp>
        <p:nvSpPr>
          <p:cNvPr id="5" name="Footer Placeholder 4">
            <a:extLst>
              <a:ext uri="{FF2B5EF4-FFF2-40B4-BE49-F238E27FC236}">
                <a16:creationId xmlns:a16="http://schemas.microsoft.com/office/drawing/2014/main" id="{75AD8507-6F95-995E-77A6-D1E2BEB29B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7" name="TextBox 6">
            <a:extLst>
              <a:ext uri="{FF2B5EF4-FFF2-40B4-BE49-F238E27FC236}">
                <a16:creationId xmlns:a16="http://schemas.microsoft.com/office/drawing/2014/main" id="{FB98B636-FB2F-1C1B-1334-6D98F23A5AD7}"/>
              </a:ext>
            </a:extLst>
          </p:cNvPr>
          <p:cNvSpPr txBox="1"/>
          <p:nvPr userDrawn="1"/>
        </p:nvSpPr>
        <p:spPr>
          <a:xfrm>
            <a:off x="11847195" y="11758"/>
            <a:ext cx="579120" cy="338554"/>
          </a:xfrm>
          <a:prstGeom prst="rect">
            <a:avLst/>
          </a:prstGeom>
          <a:noFill/>
        </p:spPr>
        <p:txBody>
          <a:bodyPr wrap="square" rtlCol="0">
            <a:spAutoFit/>
          </a:bodyPr>
          <a:lstStyle/>
          <a:p>
            <a:fld id="{22B58BC1-0FB6-4DB6-BD3A-D9A19ACADE99}" type="slidenum">
              <a:rPr lang="vi-VN" sz="1600" b="1" smtClean="0">
                <a:solidFill>
                  <a:schemeClr val="bg1"/>
                </a:solidFill>
              </a:rPr>
              <a:t>‹#›</a:t>
            </a:fld>
            <a:endParaRPr lang="vi-VN" sz="1600" b="1">
              <a:solidFill>
                <a:schemeClr val="bg1"/>
              </a:solidFill>
            </a:endParaRPr>
          </a:p>
        </p:txBody>
      </p:sp>
      <p:sp>
        <p:nvSpPr>
          <p:cNvPr id="9" name="Rectangle 8">
            <a:extLst>
              <a:ext uri="{FF2B5EF4-FFF2-40B4-BE49-F238E27FC236}">
                <a16:creationId xmlns:a16="http://schemas.microsoft.com/office/drawing/2014/main" id="{E1D7D6A3-61F6-766C-0F90-E8B3AF23CB82}"/>
              </a:ext>
            </a:extLst>
          </p:cNvPr>
          <p:cNvSpPr/>
          <p:nvPr userDrawn="1"/>
        </p:nvSpPr>
        <p:spPr>
          <a:xfrm>
            <a:off x="0" y="348023"/>
            <a:ext cx="1219200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TextBox 9">
            <a:extLst>
              <a:ext uri="{FF2B5EF4-FFF2-40B4-BE49-F238E27FC236}">
                <a16:creationId xmlns:a16="http://schemas.microsoft.com/office/drawing/2014/main" id="{9DE9BFB9-9832-1D08-132D-4E7584A9CB32}"/>
              </a:ext>
            </a:extLst>
          </p:cNvPr>
          <p:cNvSpPr txBox="1"/>
          <p:nvPr userDrawn="1"/>
        </p:nvSpPr>
        <p:spPr>
          <a:xfrm>
            <a:off x="3137369" y="-16030"/>
            <a:ext cx="5917261" cy="369332"/>
          </a:xfrm>
          <a:prstGeom prst="rect">
            <a:avLst/>
          </a:prstGeom>
          <a:noFill/>
        </p:spPr>
        <p:txBody>
          <a:bodyPr wrap="none" rtlCol="0">
            <a:spAutoFit/>
          </a:bodyPr>
          <a:lstStyle/>
          <a:p>
            <a:r>
              <a:rPr lang="en-US" b="1">
                <a:latin typeface="Times New Roman" panose="02020603050405020304" pitchFamily="18" charset="0"/>
                <a:cs typeface="Times New Roman" panose="02020603050405020304" pitchFamily="18" charset="0"/>
              </a:rPr>
              <a:t>SPECIAL LIST – PAD / EPS foam manufacturing process</a:t>
            </a:r>
            <a:endParaRPr lang="vi-VN"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855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ký hiệu tái chế xốp ps 06 - polystyrene hình ảnh sẵn có, bức ảnh &amp; hình ảnh trả phí bản quyền một lần">
            <a:extLst>
              <a:ext uri="{FF2B5EF4-FFF2-40B4-BE49-F238E27FC236}">
                <a16:creationId xmlns:a16="http://schemas.microsoft.com/office/drawing/2014/main" id="{5C062082-29FF-C7BB-90A9-9F59A7FAE7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18462"/>
            <a:ext cx="12192000" cy="7393483"/>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7CA81A2B-87D1-1A67-6018-BFFCF18968B6}"/>
              </a:ext>
            </a:extLst>
          </p:cNvPr>
          <p:cNvSpPr/>
          <p:nvPr/>
        </p:nvSpPr>
        <p:spPr>
          <a:xfrm>
            <a:off x="0" y="0"/>
            <a:ext cx="12192000" cy="6858000"/>
          </a:xfrm>
          <a:prstGeom prst="rect">
            <a:avLst/>
          </a:pr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1">
            <a:extLst>
              <a:ext uri="{FF2B5EF4-FFF2-40B4-BE49-F238E27FC236}">
                <a16:creationId xmlns:a16="http://schemas.microsoft.com/office/drawing/2014/main" id="{D23C01AE-CD59-B71F-E867-F05BB87B5DCE}"/>
              </a:ext>
            </a:extLst>
          </p:cNvPr>
          <p:cNvSpPr txBox="1"/>
          <p:nvPr/>
        </p:nvSpPr>
        <p:spPr>
          <a:xfrm>
            <a:off x="249030" y="1336120"/>
            <a:ext cx="5665462" cy="769441"/>
          </a:xfrm>
          <a:prstGeom prst="rect">
            <a:avLst/>
          </a:prstGeom>
          <a:noFill/>
          <a:ln>
            <a:noFill/>
          </a:ln>
        </p:spPr>
        <p:txBody>
          <a:bodyPr wrap="none" rtlCol="0">
            <a:spAutoFit/>
          </a:bodyPr>
          <a:lstStyle/>
          <a:p>
            <a:r>
              <a:rPr lang="en-US" sz="4400" b="1">
                <a:latin typeface="Arial Rounded MT Bold" panose="020F0704030504030204" pitchFamily="34" charset="0"/>
                <a:ea typeface="Yu Gothic UI" panose="020B0500000000000000" pitchFamily="34" charset="-128"/>
                <a:cs typeface="RomanD" panose="00000400000000000000" pitchFamily="2" charset="0"/>
              </a:rPr>
              <a:t>SPECIAL LIST - PAD</a:t>
            </a:r>
            <a:endParaRPr lang="vi-VN" sz="4400" b="1">
              <a:latin typeface="RomanD" panose="00000400000000000000" pitchFamily="2" charset="0"/>
              <a:ea typeface="Yu Gothic UI" panose="020B0500000000000000" pitchFamily="34" charset="-128"/>
              <a:cs typeface="RomanD" panose="00000400000000000000" pitchFamily="2" charset="0"/>
            </a:endParaRPr>
          </a:p>
        </p:txBody>
      </p:sp>
      <p:sp>
        <p:nvSpPr>
          <p:cNvPr id="3" name="TextBox 2">
            <a:extLst>
              <a:ext uri="{FF2B5EF4-FFF2-40B4-BE49-F238E27FC236}">
                <a16:creationId xmlns:a16="http://schemas.microsoft.com/office/drawing/2014/main" id="{639E3980-B893-19CD-C82D-325D8CF94DC7}"/>
              </a:ext>
            </a:extLst>
          </p:cNvPr>
          <p:cNvSpPr txBox="1"/>
          <p:nvPr/>
        </p:nvSpPr>
        <p:spPr>
          <a:xfrm>
            <a:off x="2261308" y="2105561"/>
            <a:ext cx="8910837" cy="1323439"/>
          </a:xfrm>
          <a:prstGeom prst="rect">
            <a:avLst/>
          </a:prstGeom>
          <a:noFill/>
        </p:spPr>
        <p:txBody>
          <a:bodyPr wrap="none" rtlCol="0">
            <a:spAutoFit/>
          </a:bodyPr>
          <a:lstStyle/>
          <a:p>
            <a:r>
              <a:rPr lang="en-US" sz="4000">
                <a:latin typeface="Arial Rounded MT Bold" panose="020F0704030504030204" pitchFamily="34" charset="0"/>
                <a:ea typeface="Yu Gothic UI" panose="020B0500000000000000" pitchFamily="34" charset="-128"/>
                <a:cs typeface="RomanD" panose="00000400000000000000" pitchFamily="2" charset="0"/>
              </a:rPr>
              <a:t>EPS – Expanded polystyrene foam</a:t>
            </a:r>
          </a:p>
          <a:p>
            <a:r>
              <a:rPr lang="en-US" sz="4000">
                <a:latin typeface="Arial Rounded MT Bold" panose="020F0704030504030204" pitchFamily="34" charset="0"/>
                <a:ea typeface="Yu Gothic UI" panose="020B0500000000000000" pitchFamily="34" charset="-128"/>
                <a:cs typeface="RomanD" panose="00000400000000000000" pitchFamily="2" charset="0"/>
              </a:rPr>
              <a:t>Manufacturing process</a:t>
            </a:r>
            <a:endParaRPr lang="vi-VN" sz="4000">
              <a:latin typeface="RomanD" panose="00000400000000000000" pitchFamily="2" charset="0"/>
              <a:ea typeface="Yu Gothic UI" panose="020B0500000000000000" pitchFamily="34" charset="-128"/>
              <a:cs typeface="RomanD" panose="00000400000000000000" pitchFamily="2" charset="0"/>
            </a:endParaRPr>
          </a:p>
        </p:txBody>
      </p:sp>
      <p:sp>
        <p:nvSpPr>
          <p:cNvPr id="4" name="TextBox 3">
            <a:extLst>
              <a:ext uri="{FF2B5EF4-FFF2-40B4-BE49-F238E27FC236}">
                <a16:creationId xmlns:a16="http://schemas.microsoft.com/office/drawing/2014/main" id="{90521DD0-CB34-417D-1AA8-7629512183CD}"/>
              </a:ext>
            </a:extLst>
          </p:cNvPr>
          <p:cNvSpPr txBox="1"/>
          <p:nvPr/>
        </p:nvSpPr>
        <p:spPr>
          <a:xfrm>
            <a:off x="2261308" y="3439240"/>
            <a:ext cx="4257704" cy="1477328"/>
          </a:xfrm>
          <a:prstGeom prst="rect">
            <a:avLst/>
          </a:prstGeom>
          <a:noFill/>
        </p:spPr>
        <p:txBody>
          <a:bodyPr wrap="none" rtlCol="0">
            <a:spAutoFit/>
          </a:bodyPr>
          <a:lstStyle/>
          <a:p>
            <a:r>
              <a:rPr lang="en-US">
                <a:latin typeface="Arial Rounded MT Bold" panose="020F0704030504030204" pitchFamily="34" charset="0"/>
              </a:rPr>
              <a:t>Agenda:</a:t>
            </a:r>
          </a:p>
          <a:p>
            <a:pPr marL="342900" indent="-342900">
              <a:buAutoNum type="arabicPeriod"/>
            </a:pPr>
            <a:r>
              <a:rPr lang="en-US">
                <a:latin typeface="Arial Rounded MT Bold" panose="020F0704030504030204" pitchFamily="34" charset="0"/>
              </a:rPr>
              <a:t>Introduction</a:t>
            </a:r>
          </a:p>
          <a:p>
            <a:pPr marL="342900" indent="-342900">
              <a:buAutoNum type="arabicPeriod"/>
            </a:pPr>
            <a:r>
              <a:rPr lang="en-US">
                <a:latin typeface="Arial Rounded MT Bold" panose="020F0704030504030204" pitchFamily="34" charset="0"/>
              </a:rPr>
              <a:t>EPS foam manufacturing process</a:t>
            </a:r>
          </a:p>
          <a:p>
            <a:pPr marL="342900" indent="-342900">
              <a:buAutoNum type="arabicPeriod"/>
            </a:pPr>
            <a:r>
              <a:rPr lang="en-US">
                <a:latin typeface="Arial Rounded MT Bold" panose="020F0704030504030204" pitchFamily="34" charset="0"/>
              </a:rPr>
              <a:t>Troubles</a:t>
            </a:r>
          </a:p>
          <a:p>
            <a:pPr marL="342900" indent="-342900">
              <a:buAutoNum type="arabicPeriod"/>
            </a:pPr>
            <a:r>
              <a:rPr lang="en-US">
                <a:latin typeface="Arial Rounded MT Bold" panose="020F0704030504030204" pitchFamily="34" charset="0"/>
              </a:rPr>
              <a:t>VE ideas </a:t>
            </a:r>
            <a:endParaRPr lang="vi-VN"/>
          </a:p>
        </p:txBody>
      </p:sp>
      <p:cxnSp>
        <p:nvCxnSpPr>
          <p:cNvPr id="8" name="Straight Connector 7">
            <a:extLst>
              <a:ext uri="{FF2B5EF4-FFF2-40B4-BE49-F238E27FC236}">
                <a16:creationId xmlns:a16="http://schemas.microsoft.com/office/drawing/2014/main" id="{2CC2737B-67DB-8F7E-2704-91E497E1BC2E}"/>
              </a:ext>
            </a:extLst>
          </p:cNvPr>
          <p:cNvCxnSpPr/>
          <p:nvPr/>
        </p:nvCxnSpPr>
        <p:spPr>
          <a:xfrm>
            <a:off x="2057400" y="3378280"/>
            <a:ext cx="9541465"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E8E2AD9-4DEF-EA1C-3137-16C0925ECCFC}"/>
              </a:ext>
            </a:extLst>
          </p:cNvPr>
          <p:cNvSpPr txBox="1"/>
          <p:nvPr/>
        </p:nvSpPr>
        <p:spPr>
          <a:xfrm>
            <a:off x="9235440" y="5867400"/>
            <a:ext cx="3246120" cy="369332"/>
          </a:xfrm>
          <a:prstGeom prst="rect">
            <a:avLst/>
          </a:prstGeom>
          <a:noFill/>
        </p:spPr>
        <p:txBody>
          <a:bodyPr wrap="square" rtlCol="0">
            <a:spAutoFit/>
          </a:bodyPr>
          <a:lstStyle/>
          <a:p>
            <a:r>
              <a:rPr lang="en-US"/>
              <a:t>Present by: Doan Duy Toan</a:t>
            </a:r>
            <a:endParaRPr lang="vi-VN"/>
          </a:p>
        </p:txBody>
      </p:sp>
      <p:sp>
        <p:nvSpPr>
          <p:cNvPr id="10" name="TextBox 9">
            <a:extLst>
              <a:ext uri="{FF2B5EF4-FFF2-40B4-BE49-F238E27FC236}">
                <a16:creationId xmlns:a16="http://schemas.microsoft.com/office/drawing/2014/main" id="{FE3596C2-0B9A-9155-943A-3F72F0CC78BD}"/>
              </a:ext>
            </a:extLst>
          </p:cNvPr>
          <p:cNvSpPr txBox="1"/>
          <p:nvPr/>
        </p:nvSpPr>
        <p:spPr>
          <a:xfrm>
            <a:off x="9235440" y="6251972"/>
            <a:ext cx="3246120" cy="369332"/>
          </a:xfrm>
          <a:prstGeom prst="rect">
            <a:avLst/>
          </a:prstGeom>
          <a:noFill/>
        </p:spPr>
        <p:txBody>
          <a:bodyPr wrap="square" rtlCol="0">
            <a:spAutoFit/>
          </a:bodyPr>
          <a:lstStyle/>
          <a:p>
            <a:r>
              <a:rPr lang="en-US"/>
              <a:t>Comment by: Vu Thanh Son</a:t>
            </a:r>
            <a:endParaRPr lang="vi-VN"/>
          </a:p>
        </p:txBody>
      </p:sp>
    </p:spTree>
    <p:extLst>
      <p:ext uri="{BB962C8B-B14F-4D97-AF65-F5344CB8AC3E}">
        <p14:creationId xmlns:p14="http://schemas.microsoft.com/office/powerpoint/2010/main" val="188981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E4EBDDB-E0E5-3803-3FF0-25A921708A9F}"/>
              </a:ext>
            </a:extLst>
          </p:cNvPr>
          <p:cNvSpPr txBox="1"/>
          <p:nvPr/>
        </p:nvSpPr>
        <p:spPr>
          <a:xfrm>
            <a:off x="0" y="404200"/>
            <a:ext cx="3382144" cy="338554"/>
          </a:xfrm>
          <a:prstGeom prst="rect">
            <a:avLst/>
          </a:prstGeom>
          <a:noFill/>
        </p:spPr>
        <p:txBody>
          <a:bodyPr wrap="none" rtlCol="0">
            <a:spAutoFit/>
          </a:bodyPr>
          <a:lstStyle/>
          <a:p>
            <a:r>
              <a:rPr lang="en-US" sz="1600" b="1" u="sng">
                <a:latin typeface="Times New Roman" panose="02020603050405020304" pitchFamily="18" charset="0"/>
                <a:cs typeface="Times New Roman" panose="02020603050405020304" pitchFamily="18" charset="0"/>
              </a:rPr>
              <a:t>II. EPS foam manufacturing process</a:t>
            </a:r>
            <a:endParaRPr lang="vi-VN" sz="1600" b="1" u="sng">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4C8FF63C-8929-C536-D4A0-3F90A5BD78D2}"/>
              </a:ext>
            </a:extLst>
          </p:cNvPr>
          <p:cNvPicPr>
            <a:picLocks noChangeAspect="1"/>
          </p:cNvPicPr>
          <p:nvPr/>
        </p:nvPicPr>
        <p:blipFill>
          <a:blip r:embed="rId2"/>
          <a:stretch>
            <a:fillRect/>
          </a:stretch>
        </p:blipFill>
        <p:spPr>
          <a:xfrm>
            <a:off x="1904225" y="742754"/>
            <a:ext cx="7910335" cy="3143102"/>
          </a:xfrm>
          <a:prstGeom prst="rect">
            <a:avLst/>
          </a:prstGeom>
        </p:spPr>
      </p:pic>
      <p:pic>
        <p:nvPicPr>
          <p:cNvPr id="9" name="Picture 8">
            <a:extLst>
              <a:ext uri="{FF2B5EF4-FFF2-40B4-BE49-F238E27FC236}">
                <a16:creationId xmlns:a16="http://schemas.microsoft.com/office/drawing/2014/main" id="{E2CA5946-7A33-21AD-93E0-4BA00F66D578}"/>
              </a:ext>
            </a:extLst>
          </p:cNvPr>
          <p:cNvPicPr>
            <a:picLocks noChangeAspect="1"/>
          </p:cNvPicPr>
          <p:nvPr/>
        </p:nvPicPr>
        <p:blipFill>
          <a:blip r:embed="rId3"/>
          <a:stretch>
            <a:fillRect/>
          </a:stretch>
        </p:blipFill>
        <p:spPr>
          <a:xfrm>
            <a:off x="4182461" y="4243656"/>
            <a:ext cx="4422278" cy="2334462"/>
          </a:xfrm>
          <a:prstGeom prst="rect">
            <a:avLst/>
          </a:prstGeom>
        </p:spPr>
      </p:pic>
    </p:spTree>
    <p:extLst>
      <p:ext uri="{BB962C8B-B14F-4D97-AF65-F5344CB8AC3E}">
        <p14:creationId xmlns:p14="http://schemas.microsoft.com/office/powerpoint/2010/main" val="2285075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3B5EF2-E6E0-A7C2-7A71-DAC1886F1195}"/>
              </a:ext>
            </a:extLst>
          </p:cNvPr>
          <p:cNvSpPr txBox="1"/>
          <p:nvPr/>
        </p:nvSpPr>
        <p:spPr>
          <a:xfrm>
            <a:off x="0" y="390617"/>
            <a:ext cx="410148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II. EPS foam manufacturing process</a:t>
            </a:r>
          </a:p>
        </p:txBody>
      </p:sp>
      <p:sp>
        <p:nvSpPr>
          <p:cNvPr id="4" name="TextBox 3">
            <a:extLst>
              <a:ext uri="{FF2B5EF4-FFF2-40B4-BE49-F238E27FC236}">
                <a16:creationId xmlns:a16="http://schemas.microsoft.com/office/drawing/2014/main" id="{8ED8101B-4EF4-E963-BE92-7F7BA5D8479E}"/>
              </a:ext>
            </a:extLst>
          </p:cNvPr>
          <p:cNvSpPr txBox="1"/>
          <p:nvPr/>
        </p:nvSpPr>
        <p:spPr>
          <a:xfrm>
            <a:off x="0" y="1090240"/>
            <a:ext cx="8093846" cy="369332"/>
          </a:xfrm>
          <a:prstGeom prst="rect">
            <a:avLst/>
          </a:prstGeom>
          <a:noFill/>
        </p:spPr>
        <p:txBody>
          <a:bodyPr wrap="square" rtlCol="0">
            <a:spAutoFit/>
          </a:bodyPr>
          <a:lstStyle/>
          <a:p>
            <a:r>
              <a:rPr lang="en-US" b="1" i="1">
                <a:cs typeface="Times New Roman" panose="02020603050405020304" pitchFamily="18" charset="0"/>
              </a:rPr>
              <a:t>- Purpose: </a:t>
            </a:r>
            <a:r>
              <a:rPr lang="en-US" i="1">
                <a:cs typeface="Times New Roman" panose="02020603050405020304" pitchFamily="18" charset="0"/>
              </a:rPr>
              <a:t>To expand the raw material’s compact beads to desired magnification.</a:t>
            </a:r>
          </a:p>
        </p:txBody>
      </p:sp>
      <p:pic>
        <p:nvPicPr>
          <p:cNvPr id="5" name="Picture 4">
            <a:extLst>
              <a:ext uri="{FF2B5EF4-FFF2-40B4-BE49-F238E27FC236}">
                <a16:creationId xmlns:a16="http://schemas.microsoft.com/office/drawing/2014/main" id="{DF1CA6B0-F070-C44E-A550-FF59CC688A19}"/>
              </a:ext>
            </a:extLst>
          </p:cNvPr>
          <p:cNvPicPr>
            <a:picLocks noChangeAspect="1"/>
          </p:cNvPicPr>
          <p:nvPr/>
        </p:nvPicPr>
        <p:blipFill>
          <a:blip r:embed="rId3"/>
          <a:stretch>
            <a:fillRect/>
          </a:stretch>
        </p:blipFill>
        <p:spPr>
          <a:xfrm>
            <a:off x="8442307" y="522858"/>
            <a:ext cx="3420062" cy="1873428"/>
          </a:xfrm>
          <a:prstGeom prst="rect">
            <a:avLst/>
          </a:prstGeom>
        </p:spPr>
      </p:pic>
      <p:sp>
        <p:nvSpPr>
          <p:cNvPr id="9" name="TextBox 8">
            <a:extLst>
              <a:ext uri="{FF2B5EF4-FFF2-40B4-BE49-F238E27FC236}">
                <a16:creationId xmlns:a16="http://schemas.microsoft.com/office/drawing/2014/main" id="{8F4B59E9-C251-4D78-1498-01BE13199B05}"/>
              </a:ext>
            </a:extLst>
          </p:cNvPr>
          <p:cNvSpPr txBox="1"/>
          <p:nvPr/>
        </p:nvSpPr>
        <p:spPr>
          <a:xfrm>
            <a:off x="359128" y="3175803"/>
            <a:ext cx="7962900" cy="1200329"/>
          </a:xfrm>
          <a:prstGeom prst="rect">
            <a:avLst/>
          </a:prstGeom>
          <a:noFill/>
        </p:spPr>
        <p:txBody>
          <a:bodyPr wrap="square" rtlCol="0">
            <a:spAutoFit/>
          </a:bodyPr>
          <a:lstStyle>
            <a:defPPr>
              <a:defRPr lang="vi-VN"/>
            </a:defPPr>
            <a:lvl1pPr>
              <a:defRPr i="1">
                <a:cs typeface="Times New Roman" panose="02020603050405020304" pitchFamily="18" charset="0"/>
              </a:defRPr>
            </a:lvl1pPr>
          </a:lstStyle>
          <a:p>
            <a:pPr marL="285750" indent="-285750">
              <a:buFont typeface="Arial" panose="020B0604020202020204" pitchFamily="34" charset="0"/>
              <a:buChar char="•"/>
            </a:pPr>
            <a:r>
              <a:rPr lang="en-US" i="0"/>
              <a:t>A pre-weighed quantity of material is dropped into the expansion chamber where the steam is injected. </a:t>
            </a:r>
          </a:p>
          <a:p>
            <a:pPr marL="285750" indent="-285750">
              <a:buFont typeface="Arial" panose="020B0604020202020204" pitchFamily="34" charset="0"/>
              <a:buChar char="•"/>
            </a:pPr>
            <a:r>
              <a:rPr lang="en-US" i="0"/>
              <a:t>An agitator keeps material moving to prevent them from fusing together.</a:t>
            </a:r>
          </a:p>
          <a:p>
            <a:pPr marL="285750" indent="-285750">
              <a:buFont typeface="Arial" panose="020B0604020202020204" pitchFamily="34" charset="0"/>
              <a:buChar char="•"/>
            </a:pPr>
            <a:r>
              <a:rPr lang="en-US" i="0"/>
              <a:t>Time: about 1h30m</a:t>
            </a:r>
          </a:p>
        </p:txBody>
      </p:sp>
      <p:grpSp>
        <p:nvGrpSpPr>
          <p:cNvPr id="26" name="Group 25">
            <a:extLst>
              <a:ext uri="{FF2B5EF4-FFF2-40B4-BE49-F238E27FC236}">
                <a16:creationId xmlns:a16="http://schemas.microsoft.com/office/drawing/2014/main" id="{E0AF3808-8BB7-6E3F-5374-0001AB83FE1A}"/>
              </a:ext>
            </a:extLst>
          </p:cNvPr>
          <p:cNvGrpSpPr/>
          <p:nvPr/>
        </p:nvGrpSpPr>
        <p:grpSpPr>
          <a:xfrm>
            <a:off x="595546" y="1964362"/>
            <a:ext cx="6488235" cy="1054738"/>
            <a:chOff x="199470" y="2029912"/>
            <a:chExt cx="6488235" cy="1054738"/>
          </a:xfrm>
        </p:grpSpPr>
        <p:sp>
          <p:nvSpPr>
            <p:cNvPr id="10" name="Rectangle 9">
              <a:extLst>
                <a:ext uri="{FF2B5EF4-FFF2-40B4-BE49-F238E27FC236}">
                  <a16:creationId xmlns:a16="http://schemas.microsoft.com/office/drawing/2014/main" id="{41AAEB0C-D0EF-130C-E53B-37E044644228}"/>
                </a:ext>
              </a:extLst>
            </p:cNvPr>
            <p:cNvSpPr/>
            <p:nvPr/>
          </p:nvSpPr>
          <p:spPr>
            <a:xfrm>
              <a:off x="199470" y="2029912"/>
              <a:ext cx="826690"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Resin</a:t>
              </a:r>
              <a:endParaRPr lang="vi-VN">
                <a:solidFill>
                  <a:schemeClr val="tx1"/>
                </a:solidFill>
              </a:endParaRPr>
            </a:p>
          </p:txBody>
        </p:sp>
        <p:sp>
          <p:nvSpPr>
            <p:cNvPr id="11" name="Rectangle 10">
              <a:extLst>
                <a:ext uri="{FF2B5EF4-FFF2-40B4-BE49-F238E27FC236}">
                  <a16:creationId xmlns:a16="http://schemas.microsoft.com/office/drawing/2014/main" id="{2B793174-9E91-99AE-9436-BE24C3400DD4}"/>
                </a:ext>
              </a:extLst>
            </p:cNvPr>
            <p:cNvSpPr/>
            <p:nvPr/>
          </p:nvSpPr>
          <p:spPr>
            <a:xfrm>
              <a:off x="1350958" y="2029912"/>
              <a:ext cx="1141649"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Weighing</a:t>
              </a:r>
              <a:endParaRPr lang="vi-VN">
                <a:solidFill>
                  <a:schemeClr val="tx1"/>
                </a:solidFill>
              </a:endParaRPr>
            </a:p>
          </p:txBody>
        </p:sp>
        <p:sp>
          <p:nvSpPr>
            <p:cNvPr id="12" name="Rectangle 11">
              <a:extLst>
                <a:ext uri="{FF2B5EF4-FFF2-40B4-BE49-F238E27FC236}">
                  <a16:creationId xmlns:a16="http://schemas.microsoft.com/office/drawing/2014/main" id="{C9E584D1-05B3-AC5F-E1F5-03D809E24CE5}"/>
                </a:ext>
              </a:extLst>
            </p:cNvPr>
            <p:cNvSpPr/>
            <p:nvPr/>
          </p:nvSpPr>
          <p:spPr>
            <a:xfrm>
              <a:off x="2841068" y="2029912"/>
              <a:ext cx="2868851"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Expansion chamber - steam</a:t>
              </a:r>
              <a:endParaRPr lang="vi-VN">
                <a:solidFill>
                  <a:schemeClr val="tx1"/>
                </a:solidFill>
              </a:endParaRPr>
            </a:p>
          </p:txBody>
        </p:sp>
        <p:sp>
          <p:nvSpPr>
            <p:cNvPr id="13" name="Rectangle 12">
              <a:extLst>
                <a:ext uri="{FF2B5EF4-FFF2-40B4-BE49-F238E27FC236}">
                  <a16:creationId xmlns:a16="http://schemas.microsoft.com/office/drawing/2014/main" id="{C2E9B961-DD04-74AB-9077-3358FBD1731B}"/>
                </a:ext>
              </a:extLst>
            </p:cNvPr>
            <p:cNvSpPr/>
            <p:nvPr/>
          </p:nvSpPr>
          <p:spPr>
            <a:xfrm>
              <a:off x="3818855" y="2787121"/>
              <a:ext cx="2868850"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solidFill>
                    <a:schemeClr val="tx1"/>
                  </a:solidFill>
                  <a:latin typeface="Calibri" panose="020F0502020204030204" pitchFamily="34" charset="0"/>
                  <a:cs typeface="Calibri" panose="020F0502020204030204" pitchFamily="34" charset="0"/>
                </a:rPr>
                <a:t>Fluid bed dryer</a:t>
              </a:r>
              <a:r>
                <a:rPr lang="en-US">
                  <a:solidFill>
                    <a:schemeClr val="tx1"/>
                  </a:solidFill>
                  <a:latin typeface="Calibri" panose="020F0502020204030204" pitchFamily="34" charset="0"/>
                  <a:cs typeface="Calibri" panose="020F0502020204030204" pitchFamily="34" charset="0"/>
                </a:rPr>
                <a:t> - air</a:t>
              </a:r>
              <a:endParaRPr lang="vi-VN">
                <a:solidFill>
                  <a:schemeClr val="tx1"/>
                </a:solidFill>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A50F785D-57FD-7C5F-925A-B31FA2F7AA57}"/>
                </a:ext>
              </a:extLst>
            </p:cNvPr>
            <p:cNvSpPr/>
            <p:nvPr/>
          </p:nvSpPr>
          <p:spPr>
            <a:xfrm>
              <a:off x="2175973" y="2787121"/>
              <a:ext cx="1141649"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solidFill>
                    <a:schemeClr val="tx1"/>
                  </a:solidFill>
                  <a:latin typeface="Calibri" panose="020F0502020204030204" pitchFamily="34" charset="0"/>
                  <a:cs typeface="Calibri" panose="020F0502020204030204" pitchFamily="34" charset="0"/>
                </a:rPr>
                <a:t>1st beads</a:t>
              </a:r>
            </a:p>
          </p:txBody>
        </p:sp>
        <p:cxnSp>
          <p:nvCxnSpPr>
            <p:cNvPr id="16" name="Straight Arrow Connector 15">
              <a:extLst>
                <a:ext uri="{FF2B5EF4-FFF2-40B4-BE49-F238E27FC236}">
                  <a16:creationId xmlns:a16="http://schemas.microsoft.com/office/drawing/2014/main" id="{DA17782C-CC0E-1F4C-0A83-B54FA1A905AD}"/>
                </a:ext>
              </a:extLst>
            </p:cNvPr>
            <p:cNvCxnSpPr>
              <a:stCxn id="10" idx="3"/>
              <a:endCxn id="11" idx="1"/>
            </p:cNvCxnSpPr>
            <p:nvPr/>
          </p:nvCxnSpPr>
          <p:spPr>
            <a:xfrm>
              <a:off x="1026160" y="2177039"/>
              <a:ext cx="32479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80DD91-E4B4-1AEC-787E-628EBA6DDAE4}"/>
                </a:ext>
              </a:extLst>
            </p:cNvPr>
            <p:cNvCxnSpPr>
              <a:cxnSpLocks/>
              <a:endCxn id="12" idx="1"/>
            </p:cNvCxnSpPr>
            <p:nvPr/>
          </p:nvCxnSpPr>
          <p:spPr>
            <a:xfrm>
              <a:off x="2492607" y="2172152"/>
              <a:ext cx="348461" cy="48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26CE5E-1051-1485-A6FC-C94EA6E5D53A}"/>
                </a:ext>
              </a:extLst>
            </p:cNvPr>
            <p:cNvCxnSpPr>
              <a:cxnSpLocks/>
              <a:endCxn id="13" idx="0"/>
            </p:cNvCxnSpPr>
            <p:nvPr/>
          </p:nvCxnSpPr>
          <p:spPr>
            <a:xfrm>
              <a:off x="5163959" y="2341317"/>
              <a:ext cx="89321" cy="4458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0B281C6-785A-CC49-17FB-864C2D3CB793}"/>
                </a:ext>
              </a:extLst>
            </p:cNvPr>
            <p:cNvCxnSpPr>
              <a:cxnSpLocks/>
            </p:cNvCxnSpPr>
            <p:nvPr/>
          </p:nvCxnSpPr>
          <p:spPr>
            <a:xfrm flipH="1">
              <a:off x="3306486" y="2929361"/>
              <a:ext cx="512369" cy="48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ACFFE0D-6858-3BDA-77F4-D8E60746CB7D}"/>
                </a:ext>
              </a:extLst>
            </p:cNvPr>
            <p:cNvSpPr/>
            <p:nvPr/>
          </p:nvSpPr>
          <p:spPr>
            <a:xfrm>
              <a:off x="815302" y="2790396"/>
              <a:ext cx="826690"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solidFill>
                    <a:schemeClr val="tx1"/>
                  </a:solidFill>
                  <a:latin typeface="Calibri" panose="020F0502020204030204" pitchFamily="34" charset="0"/>
                  <a:cs typeface="Calibri" panose="020F0502020204030204" pitchFamily="34" charset="0"/>
                </a:rPr>
                <a:t>Aging</a:t>
              </a:r>
            </a:p>
          </p:txBody>
        </p:sp>
        <p:cxnSp>
          <p:nvCxnSpPr>
            <p:cNvPr id="78" name="Straight Arrow Connector 77">
              <a:extLst>
                <a:ext uri="{FF2B5EF4-FFF2-40B4-BE49-F238E27FC236}">
                  <a16:creationId xmlns:a16="http://schemas.microsoft.com/office/drawing/2014/main" id="{745C8929-2667-1D7A-8303-1EAD5630D1B0}"/>
                </a:ext>
              </a:extLst>
            </p:cNvPr>
            <p:cNvCxnSpPr>
              <a:cxnSpLocks/>
            </p:cNvCxnSpPr>
            <p:nvPr/>
          </p:nvCxnSpPr>
          <p:spPr>
            <a:xfrm flipH="1">
              <a:off x="1641992" y="2929361"/>
              <a:ext cx="512369" cy="48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5" name="TextBox 24">
            <a:extLst>
              <a:ext uri="{FF2B5EF4-FFF2-40B4-BE49-F238E27FC236}">
                <a16:creationId xmlns:a16="http://schemas.microsoft.com/office/drawing/2014/main" id="{7AE44CE6-99A6-F90A-8429-496EA50CB314}"/>
              </a:ext>
            </a:extLst>
          </p:cNvPr>
          <p:cNvSpPr txBox="1"/>
          <p:nvPr/>
        </p:nvSpPr>
        <p:spPr>
          <a:xfrm>
            <a:off x="0" y="1483928"/>
            <a:ext cx="2827945" cy="369332"/>
          </a:xfrm>
          <a:prstGeom prst="rect">
            <a:avLst/>
          </a:prstGeom>
          <a:noFill/>
        </p:spPr>
        <p:txBody>
          <a:bodyPr wrap="square">
            <a:spAutoFit/>
          </a:bodyPr>
          <a:lstStyle/>
          <a:p>
            <a:r>
              <a:rPr lang="en-US" b="1" i="0"/>
              <a:t>- Principle of operation:</a:t>
            </a:r>
          </a:p>
        </p:txBody>
      </p:sp>
      <p:pic>
        <p:nvPicPr>
          <p:cNvPr id="28" name="Picture 27">
            <a:extLst>
              <a:ext uri="{FF2B5EF4-FFF2-40B4-BE49-F238E27FC236}">
                <a16:creationId xmlns:a16="http://schemas.microsoft.com/office/drawing/2014/main" id="{A0BAA746-2BBF-98E0-413D-E66FFD077387}"/>
              </a:ext>
            </a:extLst>
          </p:cNvPr>
          <p:cNvPicPr>
            <a:picLocks noChangeAspect="1"/>
          </p:cNvPicPr>
          <p:nvPr/>
        </p:nvPicPr>
        <p:blipFill>
          <a:blip r:embed="rId4"/>
          <a:stretch>
            <a:fillRect/>
          </a:stretch>
        </p:blipFill>
        <p:spPr>
          <a:xfrm>
            <a:off x="12462068" y="1813187"/>
            <a:ext cx="3648584" cy="2762636"/>
          </a:xfrm>
          <a:prstGeom prst="rect">
            <a:avLst/>
          </a:prstGeom>
        </p:spPr>
      </p:pic>
      <p:pic>
        <p:nvPicPr>
          <p:cNvPr id="29" name="Picture 28">
            <a:extLst>
              <a:ext uri="{FF2B5EF4-FFF2-40B4-BE49-F238E27FC236}">
                <a16:creationId xmlns:a16="http://schemas.microsoft.com/office/drawing/2014/main" id="{AE64D835-23CA-5CD8-9523-FA78EC5E68BE}"/>
              </a:ext>
            </a:extLst>
          </p:cNvPr>
          <p:cNvPicPr>
            <a:picLocks noChangeAspect="1"/>
          </p:cNvPicPr>
          <p:nvPr/>
        </p:nvPicPr>
        <p:blipFill>
          <a:blip r:embed="rId5"/>
          <a:stretch>
            <a:fillRect/>
          </a:stretch>
        </p:blipFill>
        <p:spPr>
          <a:xfrm>
            <a:off x="16165843" y="1813187"/>
            <a:ext cx="3629532" cy="2734057"/>
          </a:xfrm>
          <a:prstGeom prst="rect">
            <a:avLst/>
          </a:prstGeom>
        </p:spPr>
      </p:pic>
      <p:sp>
        <p:nvSpPr>
          <p:cNvPr id="31" name="Rectangle 30">
            <a:extLst>
              <a:ext uri="{FF2B5EF4-FFF2-40B4-BE49-F238E27FC236}">
                <a16:creationId xmlns:a16="http://schemas.microsoft.com/office/drawing/2014/main" id="{6E8EDE3B-202F-05DB-C204-0339110E43B9}"/>
              </a:ext>
            </a:extLst>
          </p:cNvPr>
          <p:cNvSpPr/>
          <p:nvPr/>
        </p:nvSpPr>
        <p:spPr>
          <a:xfrm>
            <a:off x="8766919" y="2290556"/>
            <a:ext cx="2496194" cy="3423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94% PS – 4% pentane</a:t>
            </a:r>
            <a:endParaRPr lang="vi-VN">
              <a:solidFill>
                <a:schemeClr val="tx1"/>
              </a:solidFill>
            </a:endParaRPr>
          </a:p>
        </p:txBody>
      </p:sp>
      <p:pic>
        <p:nvPicPr>
          <p:cNvPr id="6" name="Picture 22">
            <a:extLst>
              <a:ext uri="{FF2B5EF4-FFF2-40B4-BE49-F238E27FC236}">
                <a16:creationId xmlns:a16="http://schemas.microsoft.com/office/drawing/2014/main" id="{B08A27CA-B61E-A6A8-36ED-5274F4AC20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58569" y="2909027"/>
            <a:ext cx="2501033" cy="380792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7C788EA9-6E44-9DA2-44D6-729CD4EA812D}"/>
              </a:ext>
            </a:extLst>
          </p:cNvPr>
          <p:cNvSpPr/>
          <p:nvPr/>
        </p:nvSpPr>
        <p:spPr>
          <a:xfrm>
            <a:off x="8910055" y="6437057"/>
            <a:ext cx="2496194" cy="3423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Pre-expanded machine</a:t>
            </a:r>
            <a:endParaRPr lang="vi-VN">
              <a:solidFill>
                <a:schemeClr val="tx1"/>
              </a:solidFill>
            </a:endParaRPr>
          </a:p>
        </p:txBody>
      </p:sp>
      <p:sp>
        <p:nvSpPr>
          <p:cNvPr id="8" name="TextBox 7">
            <a:extLst>
              <a:ext uri="{FF2B5EF4-FFF2-40B4-BE49-F238E27FC236}">
                <a16:creationId xmlns:a16="http://schemas.microsoft.com/office/drawing/2014/main" id="{995C836D-198B-C910-6D3B-77769CE39B13}"/>
              </a:ext>
            </a:extLst>
          </p:cNvPr>
          <p:cNvSpPr txBox="1"/>
          <p:nvPr/>
        </p:nvSpPr>
        <p:spPr>
          <a:xfrm>
            <a:off x="5397" y="4378800"/>
            <a:ext cx="2415746" cy="369332"/>
          </a:xfrm>
          <a:prstGeom prst="rect">
            <a:avLst/>
          </a:prstGeom>
          <a:noFill/>
        </p:spPr>
        <p:txBody>
          <a:bodyPr wrap="square">
            <a:spAutoFit/>
          </a:bodyPr>
          <a:lstStyle/>
          <a:p>
            <a:r>
              <a:rPr lang="en-US" b="1" i="0"/>
              <a:t>- Expansion controls:</a:t>
            </a:r>
          </a:p>
        </p:txBody>
      </p:sp>
      <p:grpSp>
        <p:nvGrpSpPr>
          <p:cNvPr id="74" name="Group 73">
            <a:extLst>
              <a:ext uri="{FF2B5EF4-FFF2-40B4-BE49-F238E27FC236}">
                <a16:creationId xmlns:a16="http://schemas.microsoft.com/office/drawing/2014/main" id="{9FB2013C-12B8-9719-0B3E-07C7C34FD44D}"/>
              </a:ext>
            </a:extLst>
          </p:cNvPr>
          <p:cNvGrpSpPr/>
          <p:nvPr/>
        </p:nvGrpSpPr>
        <p:grpSpPr>
          <a:xfrm>
            <a:off x="145532" y="4769122"/>
            <a:ext cx="8316554" cy="1839122"/>
            <a:chOff x="-91101" y="4764317"/>
            <a:chExt cx="8316554" cy="1839122"/>
          </a:xfrm>
        </p:grpSpPr>
        <p:sp>
          <p:nvSpPr>
            <p:cNvPr id="21" name="Rectangle 20">
              <a:extLst>
                <a:ext uri="{FF2B5EF4-FFF2-40B4-BE49-F238E27FC236}">
                  <a16:creationId xmlns:a16="http://schemas.microsoft.com/office/drawing/2014/main" id="{9BA7019F-5D5B-038A-EDC1-6BD04891AF38}"/>
                </a:ext>
              </a:extLst>
            </p:cNvPr>
            <p:cNvSpPr/>
            <p:nvPr/>
          </p:nvSpPr>
          <p:spPr>
            <a:xfrm>
              <a:off x="162416" y="5762015"/>
              <a:ext cx="1168956" cy="36933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Rectangle 23">
              <a:extLst>
                <a:ext uri="{FF2B5EF4-FFF2-40B4-BE49-F238E27FC236}">
                  <a16:creationId xmlns:a16="http://schemas.microsoft.com/office/drawing/2014/main" id="{5ED547E5-BDFB-3383-C428-6C8BBA62BC30}"/>
                </a:ext>
              </a:extLst>
            </p:cNvPr>
            <p:cNvSpPr/>
            <p:nvPr/>
          </p:nvSpPr>
          <p:spPr>
            <a:xfrm>
              <a:off x="1321153" y="5762015"/>
              <a:ext cx="1630396" cy="36933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Rectangle 29">
              <a:extLst>
                <a:ext uri="{FF2B5EF4-FFF2-40B4-BE49-F238E27FC236}">
                  <a16:creationId xmlns:a16="http://schemas.microsoft.com/office/drawing/2014/main" id="{5F38BCB6-AE34-9E47-8437-96E105BEF8FE}"/>
                </a:ext>
              </a:extLst>
            </p:cNvPr>
            <p:cNvSpPr/>
            <p:nvPr/>
          </p:nvSpPr>
          <p:spPr>
            <a:xfrm>
              <a:off x="2934124" y="5762015"/>
              <a:ext cx="2233583" cy="36933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Rectangle 32">
              <a:extLst>
                <a:ext uri="{FF2B5EF4-FFF2-40B4-BE49-F238E27FC236}">
                  <a16:creationId xmlns:a16="http://schemas.microsoft.com/office/drawing/2014/main" id="{DC1D17CC-D780-041F-B791-CF6434CC7118}"/>
                </a:ext>
              </a:extLst>
            </p:cNvPr>
            <p:cNvSpPr/>
            <p:nvPr/>
          </p:nvSpPr>
          <p:spPr>
            <a:xfrm>
              <a:off x="5167789" y="5762015"/>
              <a:ext cx="717459" cy="36933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6" name="Group 35">
              <a:extLst>
                <a:ext uri="{FF2B5EF4-FFF2-40B4-BE49-F238E27FC236}">
                  <a16:creationId xmlns:a16="http://schemas.microsoft.com/office/drawing/2014/main" id="{D9448237-234F-B9D2-480E-E28BAF902013}"/>
                </a:ext>
              </a:extLst>
            </p:cNvPr>
            <p:cNvGrpSpPr/>
            <p:nvPr/>
          </p:nvGrpSpPr>
          <p:grpSpPr>
            <a:xfrm>
              <a:off x="-91101" y="6124359"/>
              <a:ext cx="506870" cy="472092"/>
              <a:chOff x="199469" y="5581760"/>
              <a:chExt cx="506870" cy="472092"/>
            </a:xfrm>
          </p:grpSpPr>
          <p:sp>
            <p:nvSpPr>
              <p:cNvPr id="34" name="TextBox 33">
                <a:extLst>
                  <a:ext uri="{FF2B5EF4-FFF2-40B4-BE49-F238E27FC236}">
                    <a16:creationId xmlns:a16="http://schemas.microsoft.com/office/drawing/2014/main" id="{E71115AB-5D77-26CA-2E6B-059C59962F9B}"/>
                  </a:ext>
                </a:extLst>
              </p:cNvPr>
              <p:cNvSpPr txBox="1"/>
              <p:nvPr/>
            </p:nvSpPr>
            <p:spPr>
              <a:xfrm>
                <a:off x="199469" y="5684520"/>
                <a:ext cx="506870" cy="369332"/>
              </a:xfrm>
              <a:prstGeom prst="rect">
                <a:avLst/>
              </a:prstGeom>
              <a:noFill/>
            </p:spPr>
            <p:txBody>
              <a:bodyPr wrap="none" rtlCol="0">
                <a:spAutoFit/>
              </a:bodyPr>
              <a:lstStyle/>
              <a:p>
                <a:r>
                  <a:rPr lang="en-US"/>
                  <a:t>0</a:t>
                </a:r>
                <a:r>
                  <a:rPr lang="en-US" baseline="30000"/>
                  <a:t>o</a:t>
                </a:r>
                <a:r>
                  <a:rPr lang="en-US"/>
                  <a:t>C</a:t>
                </a:r>
                <a:endParaRPr lang="vi-VN"/>
              </a:p>
            </p:txBody>
          </p:sp>
          <p:sp>
            <p:nvSpPr>
              <p:cNvPr id="35" name="Isosceles Triangle 34">
                <a:extLst>
                  <a:ext uri="{FF2B5EF4-FFF2-40B4-BE49-F238E27FC236}">
                    <a16:creationId xmlns:a16="http://schemas.microsoft.com/office/drawing/2014/main" id="{5F519705-61EB-FE1C-5A07-BA5EB8A4D00A}"/>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7" name="Group 36">
              <a:extLst>
                <a:ext uri="{FF2B5EF4-FFF2-40B4-BE49-F238E27FC236}">
                  <a16:creationId xmlns:a16="http://schemas.microsoft.com/office/drawing/2014/main" id="{73A10486-F79C-96DD-06EE-6638E07144F4}"/>
                </a:ext>
              </a:extLst>
            </p:cNvPr>
            <p:cNvGrpSpPr/>
            <p:nvPr/>
          </p:nvGrpSpPr>
          <p:grpSpPr>
            <a:xfrm>
              <a:off x="1058316" y="6124359"/>
              <a:ext cx="623889" cy="472092"/>
              <a:chOff x="199469" y="5581760"/>
              <a:chExt cx="623889" cy="472092"/>
            </a:xfrm>
          </p:grpSpPr>
          <p:sp>
            <p:nvSpPr>
              <p:cNvPr id="38" name="TextBox 37">
                <a:extLst>
                  <a:ext uri="{FF2B5EF4-FFF2-40B4-BE49-F238E27FC236}">
                    <a16:creationId xmlns:a16="http://schemas.microsoft.com/office/drawing/2014/main" id="{A2A7D05E-34DD-25D2-588B-E3C9855A7A5F}"/>
                  </a:ext>
                </a:extLst>
              </p:cNvPr>
              <p:cNvSpPr txBox="1"/>
              <p:nvPr/>
            </p:nvSpPr>
            <p:spPr>
              <a:xfrm>
                <a:off x="199469" y="5684520"/>
                <a:ext cx="623889" cy="369332"/>
              </a:xfrm>
              <a:prstGeom prst="rect">
                <a:avLst/>
              </a:prstGeom>
              <a:noFill/>
            </p:spPr>
            <p:txBody>
              <a:bodyPr wrap="none" rtlCol="0">
                <a:spAutoFit/>
              </a:bodyPr>
              <a:lstStyle/>
              <a:p>
                <a:r>
                  <a:rPr lang="en-US"/>
                  <a:t>28</a:t>
                </a:r>
                <a:r>
                  <a:rPr lang="en-US" baseline="30000"/>
                  <a:t>o</a:t>
                </a:r>
                <a:r>
                  <a:rPr lang="en-US"/>
                  <a:t>C</a:t>
                </a:r>
                <a:endParaRPr lang="vi-VN"/>
              </a:p>
            </p:txBody>
          </p:sp>
          <p:sp>
            <p:nvSpPr>
              <p:cNvPr id="39" name="Isosceles Triangle 38">
                <a:extLst>
                  <a:ext uri="{FF2B5EF4-FFF2-40B4-BE49-F238E27FC236}">
                    <a16:creationId xmlns:a16="http://schemas.microsoft.com/office/drawing/2014/main" id="{376ED664-81D1-8653-D83C-DE4ED0FF7B95}"/>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0" name="Group 39">
              <a:extLst>
                <a:ext uri="{FF2B5EF4-FFF2-40B4-BE49-F238E27FC236}">
                  <a16:creationId xmlns:a16="http://schemas.microsoft.com/office/drawing/2014/main" id="{FF21F066-C397-0CE3-D9D5-53273915204E}"/>
                </a:ext>
              </a:extLst>
            </p:cNvPr>
            <p:cNvGrpSpPr/>
            <p:nvPr/>
          </p:nvGrpSpPr>
          <p:grpSpPr>
            <a:xfrm>
              <a:off x="2700071" y="6131347"/>
              <a:ext cx="623889" cy="472092"/>
              <a:chOff x="199469" y="5581760"/>
              <a:chExt cx="623889" cy="472092"/>
            </a:xfrm>
          </p:grpSpPr>
          <p:sp>
            <p:nvSpPr>
              <p:cNvPr id="41" name="TextBox 40">
                <a:extLst>
                  <a:ext uri="{FF2B5EF4-FFF2-40B4-BE49-F238E27FC236}">
                    <a16:creationId xmlns:a16="http://schemas.microsoft.com/office/drawing/2014/main" id="{1D5AACA5-E1EF-C101-3AF7-F441C13973A2}"/>
                  </a:ext>
                </a:extLst>
              </p:cNvPr>
              <p:cNvSpPr txBox="1"/>
              <p:nvPr/>
            </p:nvSpPr>
            <p:spPr>
              <a:xfrm>
                <a:off x="199469" y="5684520"/>
                <a:ext cx="623889" cy="369332"/>
              </a:xfrm>
              <a:prstGeom prst="rect">
                <a:avLst/>
              </a:prstGeom>
              <a:noFill/>
            </p:spPr>
            <p:txBody>
              <a:bodyPr wrap="none" rtlCol="0">
                <a:spAutoFit/>
              </a:bodyPr>
              <a:lstStyle/>
              <a:p>
                <a:r>
                  <a:rPr lang="en-US"/>
                  <a:t>49</a:t>
                </a:r>
                <a:r>
                  <a:rPr lang="en-US" baseline="30000"/>
                  <a:t>o</a:t>
                </a:r>
                <a:r>
                  <a:rPr lang="en-US"/>
                  <a:t>C</a:t>
                </a:r>
                <a:endParaRPr lang="vi-VN"/>
              </a:p>
            </p:txBody>
          </p:sp>
          <p:sp>
            <p:nvSpPr>
              <p:cNvPr id="42" name="Isosceles Triangle 41">
                <a:extLst>
                  <a:ext uri="{FF2B5EF4-FFF2-40B4-BE49-F238E27FC236}">
                    <a16:creationId xmlns:a16="http://schemas.microsoft.com/office/drawing/2014/main" id="{C03D7B08-1D20-9441-65FC-84154B6F12CB}"/>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3" name="Group 42">
              <a:extLst>
                <a:ext uri="{FF2B5EF4-FFF2-40B4-BE49-F238E27FC236}">
                  <a16:creationId xmlns:a16="http://schemas.microsoft.com/office/drawing/2014/main" id="{1F1F55FE-D278-9BFE-3D73-B527C9826B9D}"/>
                </a:ext>
              </a:extLst>
            </p:cNvPr>
            <p:cNvGrpSpPr/>
            <p:nvPr/>
          </p:nvGrpSpPr>
          <p:grpSpPr>
            <a:xfrm>
              <a:off x="4213332" y="6110143"/>
              <a:ext cx="623889" cy="472092"/>
              <a:chOff x="93296" y="5581760"/>
              <a:chExt cx="623889" cy="472092"/>
            </a:xfrm>
          </p:grpSpPr>
          <p:sp>
            <p:nvSpPr>
              <p:cNvPr id="44" name="TextBox 43">
                <a:extLst>
                  <a:ext uri="{FF2B5EF4-FFF2-40B4-BE49-F238E27FC236}">
                    <a16:creationId xmlns:a16="http://schemas.microsoft.com/office/drawing/2014/main" id="{3939423B-5E26-712F-9AA5-939BEA374B13}"/>
                  </a:ext>
                </a:extLst>
              </p:cNvPr>
              <p:cNvSpPr txBox="1"/>
              <p:nvPr/>
            </p:nvSpPr>
            <p:spPr>
              <a:xfrm>
                <a:off x="93296" y="5684520"/>
                <a:ext cx="623889" cy="369332"/>
              </a:xfrm>
              <a:prstGeom prst="rect">
                <a:avLst/>
              </a:prstGeom>
              <a:noFill/>
            </p:spPr>
            <p:txBody>
              <a:bodyPr wrap="none" rtlCol="0">
                <a:spAutoFit/>
              </a:bodyPr>
              <a:lstStyle/>
              <a:p>
                <a:r>
                  <a:rPr lang="en-US"/>
                  <a:t>85</a:t>
                </a:r>
                <a:r>
                  <a:rPr lang="en-US" baseline="30000"/>
                  <a:t>o</a:t>
                </a:r>
                <a:r>
                  <a:rPr lang="en-US"/>
                  <a:t>C</a:t>
                </a:r>
                <a:endParaRPr lang="vi-VN"/>
              </a:p>
            </p:txBody>
          </p:sp>
          <p:sp>
            <p:nvSpPr>
              <p:cNvPr id="45" name="Isosceles Triangle 44">
                <a:extLst>
                  <a:ext uri="{FF2B5EF4-FFF2-40B4-BE49-F238E27FC236}">
                    <a16:creationId xmlns:a16="http://schemas.microsoft.com/office/drawing/2014/main" id="{5218DA16-F223-E124-119C-C8047B7F0572}"/>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6" name="Group 45">
              <a:extLst>
                <a:ext uri="{FF2B5EF4-FFF2-40B4-BE49-F238E27FC236}">
                  <a16:creationId xmlns:a16="http://schemas.microsoft.com/office/drawing/2014/main" id="{13931470-7ABA-2F21-ED42-472D471F2DCB}"/>
                </a:ext>
              </a:extLst>
            </p:cNvPr>
            <p:cNvGrpSpPr/>
            <p:nvPr/>
          </p:nvGrpSpPr>
          <p:grpSpPr>
            <a:xfrm>
              <a:off x="5787190" y="6128559"/>
              <a:ext cx="740908" cy="472092"/>
              <a:chOff x="359173" y="5581760"/>
              <a:chExt cx="740908" cy="472092"/>
            </a:xfrm>
          </p:grpSpPr>
          <p:sp>
            <p:nvSpPr>
              <p:cNvPr id="47" name="TextBox 46">
                <a:extLst>
                  <a:ext uri="{FF2B5EF4-FFF2-40B4-BE49-F238E27FC236}">
                    <a16:creationId xmlns:a16="http://schemas.microsoft.com/office/drawing/2014/main" id="{AADD7D4D-C07E-1D8F-3B77-8E95744FBF84}"/>
                  </a:ext>
                </a:extLst>
              </p:cNvPr>
              <p:cNvSpPr txBox="1"/>
              <p:nvPr/>
            </p:nvSpPr>
            <p:spPr>
              <a:xfrm>
                <a:off x="359173" y="5684520"/>
                <a:ext cx="740908" cy="369332"/>
              </a:xfrm>
              <a:prstGeom prst="rect">
                <a:avLst/>
              </a:prstGeom>
              <a:noFill/>
            </p:spPr>
            <p:txBody>
              <a:bodyPr wrap="none" rtlCol="0">
                <a:spAutoFit/>
              </a:bodyPr>
              <a:lstStyle/>
              <a:p>
                <a:r>
                  <a:rPr lang="en-US"/>
                  <a:t>110</a:t>
                </a:r>
                <a:r>
                  <a:rPr lang="en-US" baseline="30000"/>
                  <a:t>o</a:t>
                </a:r>
                <a:r>
                  <a:rPr lang="en-US"/>
                  <a:t>C</a:t>
                </a:r>
                <a:endParaRPr lang="vi-VN"/>
              </a:p>
            </p:txBody>
          </p:sp>
          <p:sp>
            <p:nvSpPr>
              <p:cNvPr id="48" name="Isosceles Triangle 47">
                <a:extLst>
                  <a:ext uri="{FF2B5EF4-FFF2-40B4-BE49-F238E27FC236}">
                    <a16:creationId xmlns:a16="http://schemas.microsoft.com/office/drawing/2014/main" id="{4A5E6263-4272-53A1-3CAB-A07C837910C4}"/>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50" name="Rectangle 49">
              <a:extLst>
                <a:ext uri="{FF2B5EF4-FFF2-40B4-BE49-F238E27FC236}">
                  <a16:creationId xmlns:a16="http://schemas.microsoft.com/office/drawing/2014/main" id="{44F484FF-A5BC-EB44-0275-7A458DFE16E5}"/>
                </a:ext>
              </a:extLst>
            </p:cNvPr>
            <p:cNvSpPr/>
            <p:nvPr/>
          </p:nvSpPr>
          <p:spPr>
            <a:xfrm>
              <a:off x="4537241" y="5762015"/>
              <a:ext cx="53714" cy="36933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51" name="Group 50">
              <a:extLst>
                <a:ext uri="{FF2B5EF4-FFF2-40B4-BE49-F238E27FC236}">
                  <a16:creationId xmlns:a16="http://schemas.microsoft.com/office/drawing/2014/main" id="{CA6D8E88-8D25-7521-63D6-DE465A154539}"/>
                </a:ext>
              </a:extLst>
            </p:cNvPr>
            <p:cNvGrpSpPr/>
            <p:nvPr/>
          </p:nvGrpSpPr>
          <p:grpSpPr>
            <a:xfrm>
              <a:off x="4930028" y="6124359"/>
              <a:ext cx="740908" cy="472092"/>
              <a:chOff x="225534" y="5581760"/>
              <a:chExt cx="740908" cy="472092"/>
            </a:xfrm>
          </p:grpSpPr>
          <p:sp>
            <p:nvSpPr>
              <p:cNvPr id="52" name="TextBox 51">
                <a:extLst>
                  <a:ext uri="{FF2B5EF4-FFF2-40B4-BE49-F238E27FC236}">
                    <a16:creationId xmlns:a16="http://schemas.microsoft.com/office/drawing/2014/main" id="{1287A179-9264-3BB7-0568-92F831155A72}"/>
                  </a:ext>
                </a:extLst>
              </p:cNvPr>
              <p:cNvSpPr txBox="1"/>
              <p:nvPr/>
            </p:nvSpPr>
            <p:spPr>
              <a:xfrm>
                <a:off x="225534" y="5684520"/>
                <a:ext cx="740908" cy="369332"/>
              </a:xfrm>
              <a:prstGeom prst="rect">
                <a:avLst/>
              </a:prstGeom>
              <a:noFill/>
            </p:spPr>
            <p:txBody>
              <a:bodyPr wrap="none" rtlCol="0">
                <a:spAutoFit/>
              </a:bodyPr>
              <a:lstStyle/>
              <a:p>
                <a:r>
                  <a:rPr lang="en-US"/>
                  <a:t>100</a:t>
                </a:r>
                <a:r>
                  <a:rPr lang="en-US" baseline="30000"/>
                  <a:t>o</a:t>
                </a:r>
                <a:r>
                  <a:rPr lang="en-US"/>
                  <a:t>C</a:t>
                </a:r>
                <a:endParaRPr lang="vi-VN"/>
              </a:p>
            </p:txBody>
          </p:sp>
          <p:sp>
            <p:nvSpPr>
              <p:cNvPr id="53" name="Isosceles Triangle 52">
                <a:extLst>
                  <a:ext uri="{FF2B5EF4-FFF2-40B4-BE49-F238E27FC236}">
                    <a16:creationId xmlns:a16="http://schemas.microsoft.com/office/drawing/2014/main" id="{1B5F9E3E-D072-BDA2-848E-A8AB9A40FC79}"/>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6" name="Group 55">
              <a:extLst>
                <a:ext uri="{FF2B5EF4-FFF2-40B4-BE49-F238E27FC236}">
                  <a16:creationId xmlns:a16="http://schemas.microsoft.com/office/drawing/2014/main" id="{15F733E7-1803-477C-B577-61E54BCF875B}"/>
                </a:ext>
              </a:extLst>
            </p:cNvPr>
            <p:cNvGrpSpPr/>
            <p:nvPr/>
          </p:nvGrpSpPr>
          <p:grpSpPr>
            <a:xfrm>
              <a:off x="5868246" y="5608409"/>
              <a:ext cx="2317697" cy="589787"/>
              <a:chOff x="6813542" y="5429488"/>
              <a:chExt cx="1312136" cy="589787"/>
            </a:xfrm>
          </p:grpSpPr>
          <p:sp>
            <p:nvSpPr>
              <p:cNvPr id="32" name="Rectangle 31">
                <a:extLst>
                  <a:ext uri="{FF2B5EF4-FFF2-40B4-BE49-F238E27FC236}">
                    <a16:creationId xmlns:a16="http://schemas.microsoft.com/office/drawing/2014/main" id="{196EFBDF-7231-3D01-60CC-DA93BB82CC7F}"/>
                  </a:ext>
                </a:extLst>
              </p:cNvPr>
              <p:cNvSpPr/>
              <p:nvPr/>
            </p:nvSpPr>
            <p:spPr>
              <a:xfrm>
                <a:off x="6813542" y="5583094"/>
                <a:ext cx="1151488" cy="36933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5" name="Right Triangle 54">
                <a:extLst>
                  <a:ext uri="{FF2B5EF4-FFF2-40B4-BE49-F238E27FC236}">
                    <a16:creationId xmlns:a16="http://schemas.microsoft.com/office/drawing/2014/main" id="{1F4A8803-9664-38AC-6E22-FB449259E850}"/>
                  </a:ext>
                </a:extLst>
              </p:cNvPr>
              <p:cNvSpPr/>
              <p:nvPr/>
            </p:nvSpPr>
            <p:spPr>
              <a:xfrm rot="13500000">
                <a:off x="7659103" y="5552700"/>
                <a:ext cx="589787" cy="343363"/>
              </a:xfrm>
              <a:prstGeom prst="rtTriangl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58" name="TextBox 57">
              <a:extLst>
                <a:ext uri="{FF2B5EF4-FFF2-40B4-BE49-F238E27FC236}">
                  <a16:creationId xmlns:a16="http://schemas.microsoft.com/office/drawing/2014/main" id="{0970D18F-1998-B36A-03BD-BBB405C81862}"/>
                </a:ext>
              </a:extLst>
            </p:cNvPr>
            <p:cNvSpPr txBox="1"/>
            <p:nvPr/>
          </p:nvSpPr>
          <p:spPr>
            <a:xfrm>
              <a:off x="669745" y="4793040"/>
              <a:ext cx="1924269" cy="646331"/>
            </a:xfrm>
            <a:prstGeom prst="rect">
              <a:avLst/>
            </a:prstGeom>
            <a:noFill/>
          </p:spPr>
          <p:txBody>
            <a:bodyPr wrap="square" rtlCol="0">
              <a:spAutoFit/>
            </a:bodyPr>
            <a:lstStyle/>
            <a:p>
              <a:r>
                <a:rPr lang="en-US"/>
                <a:t>Blowing agents begin to vaporize</a:t>
              </a:r>
              <a:endParaRPr lang="vi-VN"/>
            </a:p>
          </p:txBody>
        </p:sp>
        <p:sp>
          <p:nvSpPr>
            <p:cNvPr id="60" name="TextBox 59">
              <a:extLst>
                <a:ext uri="{FF2B5EF4-FFF2-40B4-BE49-F238E27FC236}">
                  <a16:creationId xmlns:a16="http://schemas.microsoft.com/office/drawing/2014/main" id="{8FA568FB-A11F-24B9-C344-32CDBA1AC781}"/>
                </a:ext>
              </a:extLst>
            </p:cNvPr>
            <p:cNvSpPr txBox="1"/>
            <p:nvPr/>
          </p:nvSpPr>
          <p:spPr>
            <a:xfrm>
              <a:off x="2764331" y="4787106"/>
              <a:ext cx="2042268" cy="646331"/>
            </a:xfrm>
            <a:prstGeom prst="rect">
              <a:avLst/>
            </a:prstGeom>
            <a:noFill/>
          </p:spPr>
          <p:txBody>
            <a:bodyPr wrap="square" rtlCol="0">
              <a:spAutoFit/>
            </a:bodyPr>
            <a:lstStyle>
              <a:defPPr>
                <a:defRPr lang="vi-VN"/>
              </a:defPPr>
            </a:lstStyle>
            <a:p>
              <a:r>
                <a:rPr lang="vi-VN">
                  <a:latin typeface="Calibri" panose="020F0502020204030204" pitchFamily="34" charset="0"/>
                  <a:cs typeface="Calibri" panose="020F0502020204030204" pitchFamily="34" charset="0"/>
                </a:rPr>
                <a:t>Glass transition temperature (Tg)</a:t>
              </a:r>
            </a:p>
          </p:txBody>
        </p:sp>
        <p:sp>
          <p:nvSpPr>
            <p:cNvPr id="61" name="TextBox 60">
              <a:extLst>
                <a:ext uri="{FF2B5EF4-FFF2-40B4-BE49-F238E27FC236}">
                  <a16:creationId xmlns:a16="http://schemas.microsoft.com/office/drawing/2014/main" id="{8790980D-BD1A-5075-86A2-C0CB21D9725D}"/>
                </a:ext>
              </a:extLst>
            </p:cNvPr>
            <p:cNvSpPr txBox="1"/>
            <p:nvPr/>
          </p:nvSpPr>
          <p:spPr>
            <a:xfrm>
              <a:off x="4625656" y="4808176"/>
              <a:ext cx="1828118" cy="646331"/>
            </a:xfrm>
            <a:prstGeom prst="rect">
              <a:avLst/>
            </a:prstGeom>
            <a:noFill/>
          </p:spPr>
          <p:txBody>
            <a:bodyPr wrap="square" rtlCol="0">
              <a:spAutoFit/>
            </a:bodyPr>
            <a:lstStyle>
              <a:defPPr>
                <a:defRPr lang="vi-VN"/>
              </a:defPPr>
            </a:lstStyle>
            <a:p>
              <a:r>
                <a:rPr lang="vi-VN">
                  <a:latin typeface="Calibri" panose="020F0502020204030204" pitchFamily="34" charset="0"/>
                  <a:cs typeface="Calibri" panose="020F0502020204030204" pitchFamily="34" charset="0"/>
                </a:rPr>
                <a:t>Expansion proceed rapidly</a:t>
              </a:r>
            </a:p>
          </p:txBody>
        </p:sp>
        <p:grpSp>
          <p:nvGrpSpPr>
            <p:cNvPr id="62" name="Group 61">
              <a:extLst>
                <a:ext uri="{FF2B5EF4-FFF2-40B4-BE49-F238E27FC236}">
                  <a16:creationId xmlns:a16="http://schemas.microsoft.com/office/drawing/2014/main" id="{30644644-D127-B169-F16D-864EC54E9E96}"/>
                </a:ext>
              </a:extLst>
            </p:cNvPr>
            <p:cNvGrpSpPr/>
            <p:nvPr/>
          </p:nvGrpSpPr>
          <p:grpSpPr>
            <a:xfrm>
              <a:off x="6839099" y="6131347"/>
              <a:ext cx="740908" cy="472092"/>
              <a:chOff x="359173" y="5581760"/>
              <a:chExt cx="740908" cy="472092"/>
            </a:xfrm>
          </p:grpSpPr>
          <p:sp>
            <p:nvSpPr>
              <p:cNvPr id="63" name="TextBox 62">
                <a:extLst>
                  <a:ext uri="{FF2B5EF4-FFF2-40B4-BE49-F238E27FC236}">
                    <a16:creationId xmlns:a16="http://schemas.microsoft.com/office/drawing/2014/main" id="{CF0EFCE0-790B-E3CA-306F-AD498CE8A1F4}"/>
                  </a:ext>
                </a:extLst>
              </p:cNvPr>
              <p:cNvSpPr txBox="1"/>
              <p:nvPr/>
            </p:nvSpPr>
            <p:spPr>
              <a:xfrm>
                <a:off x="359173" y="5684520"/>
                <a:ext cx="740908" cy="369332"/>
              </a:xfrm>
              <a:prstGeom prst="rect">
                <a:avLst/>
              </a:prstGeom>
              <a:noFill/>
            </p:spPr>
            <p:txBody>
              <a:bodyPr wrap="none" rtlCol="0">
                <a:spAutoFit/>
              </a:bodyPr>
              <a:lstStyle/>
              <a:p>
                <a:r>
                  <a:rPr lang="en-US"/>
                  <a:t>125</a:t>
                </a:r>
                <a:r>
                  <a:rPr lang="en-US" baseline="30000"/>
                  <a:t>o</a:t>
                </a:r>
                <a:r>
                  <a:rPr lang="en-US"/>
                  <a:t>C</a:t>
                </a:r>
                <a:endParaRPr lang="vi-VN"/>
              </a:p>
            </p:txBody>
          </p:sp>
          <p:sp>
            <p:nvSpPr>
              <p:cNvPr id="64" name="Isosceles Triangle 63">
                <a:extLst>
                  <a:ext uri="{FF2B5EF4-FFF2-40B4-BE49-F238E27FC236}">
                    <a16:creationId xmlns:a16="http://schemas.microsoft.com/office/drawing/2014/main" id="{71F028D1-51FC-0689-0003-25BCEB110BE9}"/>
                  </a:ext>
                </a:extLst>
              </p:cNvPr>
              <p:cNvSpPr/>
              <p:nvPr/>
            </p:nvSpPr>
            <p:spPr>
              <a:xfrm>
                <a:off x="413065" y="5581760"/>
                <a:ext cx="79677" cy="186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65" name="TextBox 64">
              <a:extLst>
                <a:ext uri="{FF2B5EF4-FFF2-40B4-BE49-F238E27FC236}">
                  <a16:creationId xmlns:a16="http://schemas.microsoft.com/office/drawing/2014/main" id="{C4E1A566-CAA1-8F1E-8D7B-DB2DDCA938CF}"/>
                </a:ext>
              </a:extLst>
            </p:cNvPr>
            <p:cNvSpPr txBox="1"/>
            <p:nvPr/>
          </p:nvSpPr>
          <p:spPr>
            <a:xfrm>
              <a:off x="6397335" y="4764317"/>
              <a:ext cx="1828118" cy="646331"/>
            </a:xfrm>
            <a:prstGeom prst="rect">
              <a:avLst/>
            </a:prstGeom>
            <a:noFill/>
          </p:spPr>
          <p:txBody>
            <a:bodyPr wrap="square" rtlCol="0">
              <a:spAutoFit/>
            </a:bodyPr>
            <a:lstStyle>
              <a:defPPr>
                <a:defRPr lang="vi-VN"/>
              </a:defPPr>
            </a:lstStyle>
            <a:p>
              <a:r>
                <a:rPr lang="vi-VN">
                  <a:latin typeface="Calibri" panose="020F0502020204030204" pitchFamily="34" charset="0"/>
                  <a:cs typeface="Calibri" panose="020F0502020204030204" pitchFamily="34" charset="0"/>
                </a:rPr>
                <a:t>Bead’s wall begin to rupture</a:t>
              </a:r>
            </a:p>
          </p:txBody>
        </p:sp>
        <p:sp>
          <p:nvSpPr>
            <p:cNvPr id="66" name="Rectangle 65">
              <a:extLst>
                <a:ext uri="{FF2B5EF4-FFF2-40B4-BE49-F238E27FC236}">
                  <a16:creationId xmlns:a16="http://schemas.microsoft.com/office/drawing/2014/main" id="{04C45753-4098-D521-A080-D5D4C7C295B3}"/>
                </a:ext>
              </a:extLst>
            </p:cNvPr>
            <p:cNvSpPr/>
            <p:nvPr/>
          </p:nvSpPr>
          <p:spPr>
            <a:xfrm>
              <a:off x="6904811" y="5762015"/>
              <a:ext cx="53714" cy="36933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69" name="Straight Arrow Connector 68">
              <a:extLst>
                <a:ext uri="{FF2B5EF4-FFF2-40B4-BE49-F238E27FC236}">
                  <a16:creationId xmlns:a16="http://schemas.microsoft.com/office/drawing/2014/main" id="{9FA822A7-0355-1404-4D64-CD2EF5DC6342}"/>
                </a:ext>
              </a:extLst>
            </p:cNvPr>
            <p:cNvCxnSpPr>
              <a:stCxn id="58" idx="2"/>
            </p:cNvCxnSpPr>
            <p:nvPr/>
          </p:nvCxnSpPr>
          <p:spPr>
            <a:xfrm>
              <a:off x="1631880" y="5439371"/>
              <a:ext cx="187395" cy="4639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FCDD1E7A-06FF-591E-4F66-57C1F3D16C47}"/>
                </a:ext>
              </a:extLst>
            </p:cNvPr>
            <p:cNvCxnSpPr/>
            <p:nvPr/>
          </p:nvCxnSpPr>
          <p:spPr>
            <a:xfrm>
              <a:off x="4355648" y="5439371"/>
              <a:ext cx="187395" cy="4639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5C7D21E7-C24F-1A80-5986-D8C3CE4B5703}"/>
                </a:ext>
              </a:extLst>
            </p:cNvPr>
            <p:cNvCxnSpPr/>
            <p:nvPr/>
          </p:nvCxnSpPr>
          <p:spPr>
            <a:xfrm>
              <a:off x="5448087" y="5430077"/>
              <a:ext cx="187395" cy="4639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8B9C4686-A732-C34C-D3E5-FC93753598D8}"/>
                </a:ext>
              </a:extLst>
            </p:cNvPr>
            <p:cNvCxnSpPr/>
            <p:nvPr/>
          </p:nvCxnSpPr>
          <p:spPr>
            <a:xfrm>
              <a:off x="6753451" y="5410648"/>
              <a:ext cx="187395" cy="4639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3" name="TextBox 72">
            <a:extLst>
              <a:ext uri="{FF2B5EF4-FFF2-40B4-BE49-F238E27FC236}">
                <a16:creationId xmlns:a16="http://schemas.microsoft.com/office/drawing/2014/main" id="{716EDA02-6A31-4FC3-16A5-F73F285E9730}"/>
              </a:ext>
            </a:extLst>
          </p:cNvPr>
          <p:cNvSpPr txBox="1"/>
          <p:nvPr/>
        </p:nvSpPr>
        <p:spPr>
          <a:xfrm>
            <a:off x="0" y="720908"/>
            <a:ext cx="204186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1. Pre-expanded</a:t>
            </a:r>
          </a:p>
        </p:txBody>
      </p:sp>
    </p:spTree>
    <p:extLst>
      <p:ext uri="{BB962C8B-B14F-4D97-AF65-F5344CB8AC3E}">
        <p14:creationId xmlns:p14="http://schemas.microsoft.com/office/powerpoint/2010/main" val="887203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3B5EF2-E6E0-A7C2-7A71-DAC1886F1195}"/>
              </a:ext>
            </a:extLst>
          </p:cNvPr>
          <p:cNvSpPr txBox="1"/>
          <p:nvPr/>
        </p:nvSpPr>
        <p:spPr>
          <a:xfrm>
            <a:off x="0" y="390617"/>
            <a:ext cx="410148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II. EPS foam manufacturing process</a:t>
            </a:r>
          </a:p>
        </p:txBody>
      </p:sp>
      <p:sp>
        <p:nvSpPr>
          <p:cNvPr id="4" name="TextBox 3">
            <a:extLst>
              <a:ext uri="{FF2B5EF4-FFF2-40B4-BE49-F238E27FC236}">
                <a16:creationId xmlns:a16="http://schemas.microsoft.com/office/drawing/2014/main" id="{8ED8101B-4EF4-E963-BE92-7F7BA5D8479E}"/>
              </a:ext>
            </a:extLst>
          </p:cNvPr>
          <p:cNvSpPr txBox="1"/>
          <p:nvPr/>
        </p:nvSpPr>
        <p:spPr>
          <a:xfrm>
            <a:off x="0" y="1090240"/>
            <a:ext cx="8093846" cy="369332"/>
          </a:xfrm>
          <a:prstGeom prst="rect">
            <a:avLst/>
          </a:prstGeom>
          <a:noFill/>
        </p:spPr>
        <p:txBody>
          <a:bodyPr wrap="square" rtlCol="0">
            <a:spAutoFit/>
          </a:bodyPr>
          <a:lstStyle/>
          <a:p>
            <a:r>
              <a:rPr lang="en-US" b="1" i="1">
                <a:cs typeface="Times New Roman" panose="02020603050405020304" pitchFamily="18" charset="0"/>
              </a:rPr>
              <a:t>- Purpose: </a:t>
            </a:r>
            <a:r>
              <a:rPr lang="en-US" i="1">
                <a:cs typeface="Times New Roman" panose="02020603050405020304" pitchFamily="18" charset="0"/>
              </a:rPr>
              <a:t>remove internal moisture, balance pressure of interal and external.</a:t>
            </a:r>
          </a:p>
        </p:txBody>
      </p:sp>
      <p:pic>
        <p:nvPicPr>
          <p:cNvPr id="5" name="Picture 4">
            <a:extLst>
              <a:ext uri="{FF2B5EF4-FFF2-40B4-BE49-F238E27FC236}">
                <a16:creationId xmlns:a16="http://schemas.microsoft.com/office/drawing/2014/main" id="{DF1CA6B0-F070-C44E-A550-FF59CC688A19}"/>
              </a:ext>
            </a:extLst>
          </p:cNvPr>
          <p:cNvPicPr>
            <a:picLocks noChangeAspect="1"/>
          </p:cNvPicPr>
          <p:nvPr/>
        </p:nvPicPr>
        <p:blipFill>
          <a:blip r:embed="rId3"/>
          <a:stretch>
            <a:fillRect/>
          </a:stretch>
        </p:blipFill>
        <p:spPr>
          <a:xfrm>
            <a:off x="8442307" y="522858"/>
            <a:ext cx="3420062" cy="1873428"/>
          </a:xfrm>
          <a:prstGeom prst="rect">
            <a:avLst/>
          </a:prstGeom>
        </p:spPr>
      </p:pic>
      <p:sp>
        <p:nvSpPr>
          <p:cNvPr id="9" name="TextBox 8">
            <a:extLst>
              <a:ext uri="{FF2B5EF4-FFF2-40B4-BE49-F238E27FC236}">
                <a16:creationId xmlns:a16="http://schemas.microsoft.com/office/drawing/2014/main" id="{8F4B59E9-C251-4D78-1498-01BE13199B05}"/>
              </a:ext>
            </a:extLst>
          </p:cNvPr>
          <p:cNvSpPr txBox="1"/>
          <p:nvPr/>
        </p:nvSpPr>
        <p:spPr>
          <a:xfrm>
            <a:off x="179558" y="2388117"/>
            <a:ext cx="7962900" cy="923330"/>
          </a:xfrm>
          <a:prstGeom prst="rect">
            <a:avLst/>
          </a:prstGeom>
          <a:noFill/>
        </p:spPr>
        <p:txBody>
          <a:bodyPr wrap="square" rtlCol="0">
            <a:spAutoFit/>
          </a:bodyPr>
          <a:lstStyle>
            <a:defPPr>
              <a:defRPr lang="vi-VN"/>
            </a:defPPr>
            <a:lvl1pPr>
              <a:defRPr i="1">
                <a:cs typeface="Times New Roman" panose="02020603050405020304" pitchFamily="18" charset="0"/>
              </a:defRPr>
            </a:lvl1pPr>
          </a:lstStyle>
          <a:p>
            <a:pPr marL="285750" indent="-285750">
              <a:buFont typeface="Arial" panose="020B0604020202020204" pitchFamily="34" charset="0"/>
              <a:buChar char="•"/>
            </a:pPr>
            <a:r>
              <a:rPr lang="en-US" i="0"/>
              <a:t>After pre-expansion, 1</a:t>
            </a:r>
            <a:r>
              <a:rPr lang="en-US" i="0" baseline="30000"/>
              <a:t>st</a:t>
            </a:r>
            <a:r>
              <a:rPr lang="en-US" i="0"/>
              <a:t> bead was transport to Silos by pneumatic tubes.</a:t>
            </a:r>
          </a:p>
          <a:p>
            <a:pPr marL="285750" indent="-285750">
              <a:buFont typeface="Arial" panose="020B0604020202020204" pitchFamily="34" charset="0"/>
              <a:buChar char="•"/>
            </a:pPr>
            <a:r>
              <a:rPr lang="en-US" i="0"/>
              <a:t>Time to full fill 1 Silo: about 13-&gt;15cycle time of pre-expansion.</a:t>
            </a:r>
          </a:p>
          <a:p>
            <a:pPr marL="285750" indent="-285750">
              <a:buFont typeface="Arial" panose="020B0604020202020204" pitchFamily="34" charset="0"/>
              <a:buChar char="•"/>
            </a:pPr>
            <a:r>
              <a:rPr lang="en-US" i="0"/>
              <a:t>Need aging at least 1h (good condition: 6-&gt;8h).</a:t>
            </a:r>
          </a:p>
        </p:txBody>
      </p:sp>
      <p:sp>
        <p:nvSpPr>
          <p:cNvPr id="10" name="Rectangle 9">
            <a:extLst>
              <a:ext uri="{FF2B5EF4-FFF2-40B4-BE49-F238E27FC236}">
                <a16:creationId xmlns:a16="http://schemas.microsoft.com/office/drawing/2014/main" id="{41AAEB0C-D0EF-130C-E53B-37E044644228}"/>
              </a:ext>
            </a:extLst>
          </p:cNvPr>
          <p:cNvSpPr/>
          <p:nvPr/>
        </p:nvSpPr>
        <p:spPr>
          <a:xfrm>
            <a:off x="300302" y="2005236"/>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1</a:t>
            </a:r>
            <a:r>
              <a:rPr lang="en-US" baseline="30000">
                <a:solidFill>
                  <a:schemeClr val="tx1"/>
                </a:solidFill>
              </a:rPr>
              <a:t>st</a:t>
            </a:r>
            <a:r>
              <a:rPr lang="en-US">
                <a:solidFill>
                  <a:schemeClr val="tx1"/>
                </a:solidFill>
              </a:rPr>
              <a:t> beads</a:t>
            </a:r>
            <a:endParaRPr lang="vi-VN">
              <a:solidFill>
                <a:schemeClr val="tx1"/>
              </a:solidFill>
            </a:endParaRPr>
          </a:p>
        </p:txBody>
      </p:sp>
      <p:sp>
        <p:nvSpPr>
          <p:cNvPr id="14" name="Rectangle 13">
            <a:extLst>
              <a:ext uri="{FF2B5EF4-FFF2-40B4-BE49-F238E27FC236}">
                <a16:creationId xmlns:a16="http://schemas.microsoft.com/office/drawing/2014/main" id="{A50F785D-57FD-7C5F-925A-B31FA2F7AA57}"/>
              </a:ext>
            </a:extLst>
          </p:cNvPr>
          <p:cNvSpPr/>
          <p:nvPr/>
        </p:nvSpPr>
        <p:spPr>
          <a:xfrm>
            <a:off x="1830088" y="1984222"/>
            <a:ext cx="2868850"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solidFill>
                  <a:schemeClr val="tx1"/>
                </a:solidFill>
                <a:latin typeface="Calibri" panose="020F0502020204030204" pitchFamily="34" charset="0"/>
                <a:cs typeface="Calibri" panose="020F0502020204030204" pitchFamily="34" charset="0"/>
              </a:rPr>
              <a:t>Maturing and stabilizing</a:t>
            </a:r>
          </a:p>
        </p:txBody>
      </p:sp>
      <p:cxnSp>
        <p:nvCxnSpPr>
          <p:cNvPr id="22" name="Straight Arrow Connector 21">
            <a:extLst>
              <a:ext uri="{FF2B5EF4-FFF2-40B4-BE49-F238E27FC236}">
                <a16:creationId xmlns:a16="http://schemas.microsoft.com/office/drawing/2014/main" id="{80B281C6-785A-CC49-17FB-864C2D3CB793}"/>
              </a:ext>
            </a:extLst>
          </p:cNvPr>
          <p:cNvCxnSpPr>
            <a:cxnSpLocks/>
            <a:stCxn id="14" idx="3"/>
            <a:endCxn id="15" idx="1"/>
          </p:cNvCxnSpPr>
          <p:nvPr/>
        </p:nvCxnSpPr>
        <p:spPr>
          <a:xfrm flipV="1">
            <a:off x="4698938" y="2129424"/>
            <a:ext cx="1508694" cy="1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7AE44CE6-99A6-F90A-8429-496EA50CB314}"/>
              </a:ext>
            </a:extLst>
          </p:cNvPr>
          <p:cNvSpPr txBox="1"/>
          <p:nvPr/>
        </p:nvSpPr>
        <p:spPr>
          <a:xfrm>
            <a:off x="2701" y="1542118"/>
            <a:ext cx="2827945" cy="369332"/>
          </a:xfrm>
          <a:prstGeom prst="rect">
            <a:avLst/>
          </a:prstGeom>
          <a:noFill/>
        </p:spPr>
        <p:txBody>
          <a:bodyPr wrap="square">
            <a:spAutoFit/>
          </a:bodyPr>
          <a:lstStyle/>
          <a:p>
            <a:r>
              <a:rPr lang="en-US" b="1" i="0"/>
              <a:t>- Principle of operation:</a:t>
            </a:r>
          </a:p>
        </p:txBody>
      </p:sp>
      <p:pic>
        <p:nvPicPr>
          <p:cNvPr id="28" name="Picture 27">
            <a:extLst>
              <a:ext uri="{FF2B5EF4-FFF2-40B4-BE49-F238E27FC236}">
                <a16:creationId xmlns:a16="http://schemas.microsoft.com/office/drawing/2014/main" id="{A0BAA746-2BBF-98E0-413D-E66FFD077387}"/>
              </a:ext>
            </a:extLst>
          </p:cNvPr>
          <p:cNvPicPr>
            <a:picLocks noChangeAspect="1"/>
          </p:cNvPicPr>
          <p:nvPr/>
        </p:nvPicPr>
        <p:blipFill>
          <a:blip r:embed="rId4"/>
          <a:stretch>
            <a:fillRect/>
          </a:stretch>
        </p:blipFill>
        <p:spPr>
          <a:xfrm>
            <a:off x="12462068" y="1813187"/>
            <a:ext cx="3648584" cy="2762636"/>
          </a:xfrm>
          <a:prstGeom prst="rect">
            <a:avLst/>
          </a:prstGeom>
        </p:spPr>
      </p:pic>
      <p:pic>
        <p:nvPicPr>
          <p:cNvPr id="29" name="Picture 28">
            <a:extLst>
              <a:ext uri="{FF2B5EF4-FFF2-40B4-BE49-F238E27FC236}">
                <a16:creationId xmlns:a16="http://schemas.microsoft.com/office/drawing/2014/main" id="{AE64D835-23CA-5CD8-9523-FA78EC5E68BE}"/>
              </a:ext>
            </a:extLst>
          </p:cNvPr>
          <p:cNvPicPr>
            <a:picLocks noChangeAspect="1"/>
          </p:cNvPicPr>
          <p:nvPr/>
        </p:nvPicPr>
        <p:blipFill>
          <a:blip r:embed="rId5"/>
          <a:stretch>
            <a:fillRect/>
          </a:stretch>
        </p:blipFill>
        <p:spPr>
          <a:xfrm>
            <a:off x="16165843" y="1813187"/>
            <a:ext cx="3629532" cy="2734057"/>
          </a:xfrm>
          <a:prstGeom prst="rect">
            <a:avLst/>
          </a:prstGeom>
        </p:spPr>
      </p:pic>
      <p:sp>
        <p:nvSpPr>
          <p:cNvPr id="31" name="Rectangle 30">
            <a:extLst>
              <a:ext uri="{FF2B5EF4-FFF2-40B4-BE49-F238E27FC236}">
                <a16:creationId xmlns:a16="http://schemas.microsoft.com/office/drawing/2014/main" id="{6E8EDE3B-202F-05DB-C204-0339110E43B9}"/>
              </a:ext>
            </a:extLst>
          </p:cNvPr>
          <p:cNvSpPr/>
          <p:nvPr/>
        </p:nvSpPr>
        <p:spPr>
          <a:xfrm>
            <a:off x="8766919" y="2290556"/>
            <a:ext cx="2496194" cy="3423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94% PS – 4% pentane</a:t>
            </a:r>
            <a:endParaRPr lang="vi-VN">
              <a:solidFill>
                <a:schemeClr val="tx1"/>
              </a:solidFill>
            </a:endParaRPr>
          </a:p>
        </p:txBody>
      </p:sp>
      <p:pic>
        <p:nvPicPr>
          <p:cNvPr id="6" name="Picture 22">
            <a:extLst>
              <a:ext uri="{FF2B5EF4-FFF2-40B4-BE49-F238E27FC236}">
                <a16:creationId xmlns:a16="http://schemas.microsoft.com/office/drawing/2014/main" id="{B08A27CA-B61E-A6A8-36ED-5274F4AC20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58569" y="2909027"/>
            <a:ext cx="2501033" cy="380792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7C788EA9-6E44-9DA2-44D6-729CD4EA812D}"/>
              </a:ext>
            </a:extLst>
          </p:cNvPr>
          <p:cNvSpPr/>
          <p:nvPr/>
        </p:nvSpPr>
        <p:spPr>
          <a:xfrm>
            <a:off x="8910055" y="6437057"/>
            <a:ext cx="2496194" cy="3423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Pre-expanded machine</a:t>
            </a:r>
            <a:endParaRPr lang="vi-VN">
              <a:solidFill>
                <a:schemeClr val="tx1"/>
              </a:solidFill>
            </a:endParaRPr>
          </a:p>
        </p:txBody>
      </p:sp>
      <p:sp>
        <p:nvSpPr>
          <p:cNvPr id="73" name="TextBox 72">
            <a:extLst>
              <a:ext uri="{FF2B5EF4-FFF2-40B4-BE49-F238E27FC236}">
                <a16:creationId xmlns:a16="http://schemas.microsoft.com/office/drawing/2014/main" id="{716EDA02-6A31-4FC3-16A5-F73F285E9730}"/>
              </a:ext>
            </a:extLst>
          </p:cNvPr>
          <p:cNvSpPr txBox="1"/>
          <p:nvPr/>
        </p:nvSpPr>
        <p:spPr>
          <a:xfrm>
            <a:off x="0" y="720908"/>
            <a:ext cx="204186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2. Aging</a:t>
            </a:r>
          </a:p>
        </p:txBody>
      </p:sp>
      <p:sp>
        <p:nvSpPr>
          <p:cNvPr id="15" name="Rectangle 14">
            <a:extLst>
              <a:ext uri="{FF2B5EF4-FFF2-40B4-BE49-F238E27FC236}">
                <a16:creationId xmlns:a16="http://schemas.microsoft.com/office/drawing/2014/main" id="{E06D0FD6-EAE0-039A-BA2C-921E2087B8A0}"/>
              </a:ext>
            </a:extLst>
          </p:cNvPr>
          <p:cNvSpPr/>
          <p:nvPr/>
        </p:nvSpPr>
        <p:spPr>
          <a:xfrm>
            <a:off x="6207632" y="1982297"/>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Mold</a:t>
            </a:r>
            <a:endParaRPr lang="vi-VN">
              <a:solidFill>
                <a:schemeClr val="tx1"/>
              </a:solidFill>
            </a:endParaRPr>
          </a:p>
        </p:txBody>
      </p:sp>
      <p:sp>
        <p:nvSpPr>
          <p:cNvPr id="27" name="TextBox 26">
            <a:extLst>
              <a:ext uri="{FF2B5EF4-FFF2-40B4-BE49-F238E27FC236}">
                <a16:creationId xmlns:a16="http://schemas.microsoft.com/office/drawing/2014/main" id="{1E8036EA-D0B7-FCE8-369F-CB792F0B8EA7}"/>
              </a:ext>
            </a:extLst>
          </p:cNvPr>
          <p:cNvSpPr txBox="1"/>
          <p:nvPr/>
        </p:nvSpPr>
        <p:spPr>
          <a:xfrm>
            <a:off x="5064449" y="1783739"/>
            <a:ext cx="945331" cy="369332"/>
          </a:xfrm>
          <a:prstGeom prst="rect">
            <a:avLst/>
          </a:prstGeom>
          <a:noFill/>
        </p:spPr>
        <p:txBody>
          <a:bodyPr wrap="square">
            <a:spAutoFit/>
          </a:bodyPr>
          <a:lstStyle/>
          <a:p>
            <a:r>
              <a:rPr lang="en-US" i="0"/>
              <a:t>3-&gt;72h</a:t>
            </a:r>
          </a:p>
        </p:txBody>
      </p:sp>
    </p:spTree>
    <p:extLst>
      <p:ext uri="{BB962C8B-B14F-4D97-AF65-F5344CB8AC3E}">
        <p14:creationId xmlns:p14="http://schemas.microsoft.com/office/powerpoint/2010/main" val="2115912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a:extLst>
              <a:ext uri="{FF2B5EF4-FFF2-40B4-BE49-F238E27FC236}">
                <a16:creationId xmlns:a16="http://schemas.microsoft.com/office/drawing/2014/main" id="{6936EC4A-78EA-E4D7-4F44-17FEBF88EE2A}"/>
              </a:ext>
            </a:extLst>
          </p:cNvPr>
          <p:cNvPicPr>
            <a:picLocks noChangeAspect="1"/>
          </p:cNvPicPr>
          <p:nvPr/>
        </p:nvPicPr>
        <p:blipFill>
          <a:blip r:embed="rId5"/>
          <a:stretch>
            <a:fillRect/>
          </a:stretch>
        </p:blipFill>
        <p:spPr>
          <a:xfrm>
            <a:off x="7461978" y="515289"/>
            <a:ext cx="4436672" cy="3233001"/>
          </a:xfrm>
          <a:prstGeom prst="rect">
            <a:avLst/>
          </a:prstGeom>
        </p:spPr>
      </p:pic>
      <p:pic>
        <p:nvPicPr>
          <p:cNvPr id="2" name="PowerPoint Slide Show - [EPS Foam Plant [Compatibility Mode]] 2023-05-28 12-25-49_Trim">
            <a:hlinkClick r:id="" action="ppaction://media"/>
            <a:extLst>
              <a:ext uri="{FF2B5EF4-FFF2-40B4-BE49-F238E27FC236}">
                <a16:creationId xmlns:a16="http://schemas.microsoft.com/office/drawing/2014/main" id="{BCBBC6D2-D9F9-1797-CC50-B3290F0944C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23549" t="19792" r="18550" b="4565"/>
          <a:stretch/>
        </p:blipFill>
        <p:spPr>
          <a:xfrm>
            <a:off x="7344869" y="415600"/>
            <a:ext cx="4670889" cy="3432377"/>
          </a:xfrm>
          <a:prstGeom prst="rect">
            <a:avLst/>
          </a:prstGeom>
        </p:spPr>
      </p:pic>
      <p:pic>
        <p:nvPicPr>
          <p:cNvPr id="96" name="Picture 95">
            <a:extLst>
              <a:ext uri="{FF2B5EF4-FFF2-40B4-BE49-F238E27FC236}">
                <a16:creationId xmlns:a16="http://schemas.microsoft.com/office/drawing/2014/main" id="{72C13463-E015-8C84-8800-CD2425547950}"/>
              </a:ext>
            </a:extLst>
          </p:cNvPr>
          <p:cNvPicPr>
            <a:picLocks noChangeAspect="1"/>
          </p:cNvPicPr>
          <p:nvPr/>
        </p:nvPicPr>
        <p:blipFill>
          <a:blip r:embed="rId7"/>
          <a:stretch>
            <a:fillRect/>
          </a:stretch>
        </p:blipFill>
        <p:spPr>
          <a:xfrm>
            <a:off x="8331450" y="3748290"/>
            <a:ext cx="3373063" cy="2647673"/>
          </a:xfrm>
          <a:prstGeom prst="rect">
            <a:avLst/>
          </a:prstGeom>
        </p:spPr>
      </p:pic>
      <p:sp>
        <p:nvSpPr>
          <p:cNvPr id="97" name="TextBox 96">
            <a:extLst>
              <a:ext uri="{FF2B5EF4-FFF2-40B4-BE49-F238E27FC236}">
                <a16:creationId xmlns:a16="http://schemas.microsoft.com/office/drawing/2014/main" id="{2D055BBB-ADD3-2B26-3520-5B8A09FD4022}"/>
              </a:ext>
            </a:extLst>
          </p:cNvPr>
          <p:cNvSpPr txBox="1"/>
          <p:nvPr/>
        </p:nvSpPr>
        <p:spPr>
          <a:xfrm>
            <a:off x="0" y="1090240"/>
            <a:ext cx="8093846" cy="369332"/>
          </a:xfrm>
          <a:prstGeom prst="rect">
            <a:avLst/>
          </a:prstGeom>
          <a:noFill/>
        </p:spPr>
        <p:txBody>
          <a:bodyPr wrap="square" rtlCol="0">
            <a:spAutoFit/>
          </a:bodyPr>
          <a:lstStyle/>
          <a:p>
            <a:r>
              <a:rPr lang="en-US" b="1" i="1">
                <a:cs typeface="Times New Roman" panose="02020603050405020304" pitchFamily="18" charset="0"/>
              </a:rPr>
              <a:t>- Purpose: </a:t>
            </a:r>
            <a:r>
              <a:rPr lang="en-US" i="1">
                <a:cs typeface="Times New Roman" panose="02020603050405020304" pitchFamily="18" charset="0"/>
              </a:rPr>
              <a:t>remove internal moisture, balance pressure of interal and external.</a:t>
            </a:r>
          </a:p>
        </p:txBody>
      </p:sp>
      <p:sp>
        <p:nvSpPr>
          <p:cNvPr id="98" name="TextBox 97">
            <a:extLst>
              <a:ext uri="{FF2B5EF4-FFF2-40B4-BE49-F238E27FC236}">
                <a16:creationId xmlns:a16="http://schemas.microsoft.com/office/drawing/2014/main" id="{AB3749D2-DA46-459F-7A5B-0CCB309FB0ED}"/>
              </a:ext>
            </a:extLst>
          </p:cNvPr>
          <p:cNvSpPr txBox="1"/>
          <p:nvPr/>
        </p:nvSpPr>
        <p:spPr>
          <a:xfrm>
            <a:off x="0" y="720908"/>
            <a:ext cx="204186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1. Molding</a:t>
            </a:r>
          </a:p>
        </p:txBody>
      </p:sp>
      <p:sp>
        <p:nvSpPr>
          <p:cNvPr id="99" name="TextBox 98">
            <a:extLst>
              <a:ext uri="{FF2B5EF4-FFF2-40B4-BE49-F238E27FC236}">
                <a16:creationId xmlns:a16="http://schemas.microsoft.com/office/drawing/2014/main" id="{B3550EF2-6FEA-E280-3F27-B143D39BD157}"/>
              </a:ext>
            </a:extLst>
          </p:cNvPr>
          <p:cNvSpPr txBox="1"/>
          <p:nvPr/>
        </p:nvSpPr>
        <p:spPr>
          <a:xfrm>
            <a:off x="0" y="390617"/>
            <a:ext cx="4101484" cy="369332"/>
          </a:xfrm>
          <a:prstGeom prst="rect">
            <a:avLst/>
          </a:prstGeom>
          <a:noFill/>
        </p:spPr>
        <p:txBody>
          <a:bodyPr wrap="square" rtlCol="0">
            <a:spAutoFit/>
          </a:bodyPr>
          <a:lstStyle/>
          <a:p>
            <a:r>
              <a:rPr lang="en-US" b="1" u="sng">
                <a:latin typeface="Times New Roman" panose="02020603050405020304" pitchFamily="18" charset="0"/>
                <a:cs typeface="Times New Roman" panose="02020603050405020304" pitchFamily="18" charset="0"/>
              </a:rPr>
              <a:t>II. EPS foam manufacturing process</a:t>
            </a:r>
          </a:p>
        </p:txBody>
      </p:sp>
      <p:cxnSp>
        <p:nvCxnSpPr>
          <p:cNvPr id="101" name="Straight Arrow Connector 100">
            <a:extLst>
              <a:ext uri="{FF2B5EF4-FFF2-40B4-BE49-F238E27FC236}">
                <a16:creationId xmlns:a16="http://schemas.microsoft.com/office/drawing/2014/main" id="{24B1B861-E31E-7B70-FD84-7FE6769FC7F6}"/>
              </a:ext>
            </a:extLst>
          </p:cNvPr>
          <p:cNvCxnSpPr>
            <a:cxnSpLocks/>
            <a:stCxn id="102" idx="3"/>
            <a:endCxn id="103" idx="1"/>
          </p:cNvCxnSpPr>
          <p:nvPr/>
        </p:nvCxnSpPr>
        <p:spPr>
          <a:xfrm>
            <a:off x="1381230" y="1940345"/>
            <a:ext cx="9302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68786986-4EC6-E36D-DE38-3E8F723E8C7F}"/>
              </a:ext>
            </a:extLst>
          </p:cNvPr>
          <p:cNvSpPr/>
          <p:nvPr/>
        </p:nvSpPr>
        <p:spPr>
          <a:xfrm>
            <a:off x="176242" y="1793218"/>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Feeding</a:t>
            </a:r>
            <a:endParaRPr lang="vi-VN">
              <a:solidFill>
                <a:schemeClr val="tx1"/>
              </a:solidFill>
            </a:endParaRPr>
          </a:p>
        </p:txBody>
      </p:sp>
      <p:sp>
        <p:nvSpPr>
          <p:cNvPr id="103" name="Rectangle 102">
            <a:extLst>
              <a:ext uri="{FF2B5EF4-FFF2-40B4-BE49-F238E27FC236}">
                <a16:creationId xmlns:a16="http://schemas.microsoft.com/office/drawing/2014/main" id="{5C4E609F-43CC-59BE-8222-21D452AC3037}"/>
              </a:ext>
            </a:extLst>
          </p:cNvPr>
          <p:cNvSpPr/>
          <p:nvPr/>
        </p:nvSpPr>
        <p:spPr>
          <a:xfrm>
            <a:off x="2311461" y="1793218"/>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Steaming</a:t>
            </a:r>
            <a:endParaRPr lang="vi-VN">
              <a:solidFill>
                <a:schemeClr val="tx1"/>
              </a:solidFill>
            </a:endParaRPr>
          </a:p>
        </p:txBody>
      </p:sp>
      <p:sp>
        <p:nvSpPr>
          <p:cNvPr id="104" name="Rectangle 103">
            <a:extLst>
              <a:ext uri="{FF2B5EF4-FFF2-40B4-BE49-F238E27FC236}">
                <a16:creationId xmlns:a16="http://schemas.microsoft.com/office/drawing/2014/main" id="{7D14D1E3-A41E-8468-5258-4D04F1E9FF09}"/>
              </a:ext>
            </a:extLst>
          </p:cNvPr>
          <p:cNvSpPr/>
          <p:nvPr/>
        </p:nvSpPr>
        <p:spPr>
          <a:xfrm>
            <a:off x="6052623" y="1793218"/>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Cooling</a:t>
            </a:r>
            <a:endParaRPr lang="vi-VN">
              <a:solidFill>
                <a:schemeClr val="tx1"/>
              </a:solidFill>
            </a:endParaRPr>
          </a:p>
        </p:txBody>
      </p:sp>
      <p:sp>
        <p:nvSpPr>
          <p:cNvPr id="105" name="Rectangle 104">
            <a:extLst>
              <a:ext uri="{FF2B5EF4-FFF2-40B4-BE49-F238E27FC236}">
                <a16:creationId xmlns:a16="http://schemas.microsoft.com/office/drawing/2014/main" id="{AC3884AC-34F6-7BD0-1489-8AFEDAEA707C}"/>
              </a:ext>
            </a:extLst>
          </p:cNvPr>
          <p:cNvSpPr/>
          <p:nvPr/>
        </p:nvSpPr>
        <p:spPr>
          <a:xfrm>
            <a:off x="5522636" y="2327420"/>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Ejection</a:t>
            </a:r>
            <a:endParaRPr lang="vi-VN">
              <a:solidFill>
                <a:schemeClr val="tx1"/>
              </a:solidFill>
            </a:endParaRPr>
          </a:p>
        </p:txBody>
      </p:sp>
      <p:cxnSp>
        <p:nvCxnSpPr>
          <p:cNvPr id="106" name="Straight Arrow Connector 105">
            <a:extLst>
              <a:ext uri="{FF2B5EF4-FFF2-40B4-BE49-F238E27FC236}">
                <a16:creationId xmlns:a16="http://schemas.microsoft.com/office/drawing/2014/main" id="{10B5D1DF-1D89-DF48-7C28-86DAF23FBDF2}"/>
              </a:ext>
            </a:extLst>
          </p:cNvPr>
          <p:cNvCxnSpPr>
            <a:cxnSpLocks/>
            <a:stCxn id="103" idx="3"/>
            <a:endCxn id="110" idx="1"/>
          </p:cNvCxnSpPr>
          <p:nvPr/>
        </p:nvCxnSpPr>
        <p:spPr>
          <a:xfrm>
            <a:off x="3516449" y="1940345"/>
            <a:ext cx="9645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E203E367-65DA-6D58-359B-2B6FB7A9D60A}"/>
              </a:ext>
            </a:extLst>
          </p:cNvPr>
          <p:cNvCxnSpPr>
            <a:cxnSpLocks/>
            <a:stCxn id="104" idx="2"/>
          </p:cNvCxnSpPr>
          <p:nvPr/>
        </p:nvCxnSpPr>
        <p:spPr>
          <a:xfrm flipH="1">
            <a:off x="6325671" y="2087472"/>
            <a:ext cx="329446" cy="2399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7577E459-8A37-7032-1E78-608D7CA4362D}"/>
              </a:ext>
            </a:extLst>
          </p:cNvPr>
          <p:cNvSpPr/>
          <p:nvPr/>
        </p:nvSpPr>
        <p:spPr>
          <a:xfrm>
            <a:off x="4481007" y="1793218"/>
            <a:ext cx="1204988" cy="2942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Shaping</a:t>
            </a:r>
            <a:endParaRPr lang="vi-VN">
              <a:solidFill>
                <a:schemeClr val="tx1"/>
              </a:solidFill>
            </a:endParaRPr>
          </a:p>
        </p:txBody>
      </p:sp>
      <p:cxnSp>
        <p:nvCxnSpPr>
          <p:cNvPr id="111" name="Straight Arrow Connector 110">
            <a:extLst>
              <a:ext uri="{FF2B5EF4-FFF2-40B4-BE49-F238E27FC236}">
                <a16:creationId xmlns:a16="http://schemas.microsoft.com/office/drawing/2014/main" id="{E8E0471C-B0D5-8536-28CC-889E2E65DCC3}"/>
              </a:ext>
            </a:extLst>
          </p:cNvPr>
          <p:cNvCxnSpPr>
            <a:cxnSpLocks/>
            <a:stCxn id="110" idx="3"/>
            <a:endCxn id="104" idx="1"/>
          </p:cNvCxnSpPr>
          <p:nvPr/>
        </p:nvCxnSpPr>
        <p:spPr>
          <a:xfrm>
            <a:off x="5685995" y="1940345"/>
            <a:ext cx="3666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1D2105B9-572A-687A-7C3F-4D424565BB65}"/>
              </a:ext>
            </a:extLst>
          </p:cNvPr>
          <p:cNvSpPr txBox="1"/>
          <p:nvPr/>
        </p:nvSpPr>
        <p:spPr>
          <a:xfrm>
            <a:off x="1154110" y="1459911"/>
            <a:ext cx="1412687" cy="369332"/>
          </a:xfrm>
          <a:prstGeom prst="rect">
            <a:avLst/>
          </a:prstGeom>
          <a:noFill/>
        </p:spPr>
        <p:txBody>
          <a:bodyPr wrap="square">
            <a:spAutoFit/>
          </a:bodyPr>
          <a:lstStyle/>
          <a:p>
            <a:pPr algn="ctr"/>
            <a:r>
              <a:rPr lang="en-US">
                <a:solidFill>
                  <a:schemeClr val="tx1"/>
                </a:solidFill>
              </a:rPr>
              <a:t>1</a:t>
            </a:r>
            <a:r>
              <a:rPr lang="en-US" baseline="30000">
                <a:solidFill>
                  <a:schemeClr val="tx1"/>
                </a:solidFill>
              </a:rPr>
              <a:t>st</a:t>
            </a:r>
            <a:r>
              <a:rPr lang="en-US">
                <a:solidFill>
                  <a:schemeClr val="tx1"/>
                </a:solidFill>
              </a:rPr>
              <a:t> beads</a:t>
            </a:r>
            <a:endParaRPr lang="vi-VN">
              <a:solidFill>
                <a:schemeClr val="tx1"/>
              </a:solidFill>
            </a:endParaRPr>
          </a:p>
        </p:txBody>
      </p:sp>
      <p:sp>
        <p:nvSpPr>
          <p:cNvPr id="122" name="TextBox 121">
            <a:extLst>
              <a:ext uri="{FF2B5EF4-FFF2-40B4-BE49-F238E27FC236}">
                <a16:creationId xmlns:a16="http://schemas.microsoft.com/office/drawing/2014/main" id="{34C2D821-B8A3-5E66-E855-C877653D7C73}"/>
              </a:ext>
            </a:extLst>
          </p:cNvPr>
          <p:cNvSpPr txBox="1"/>
          <p:nvPr/>
        </p:nvSpPr>
        <p:spPr>
          <a:xfrm>
            <a:off x="3340579" y="1459911"/>
            <a:ext cx="1412687" cy="369332"/>
          </a:xfrm>
          <a:prstGeom prst="rect">
            <a:avLst/>
          </a:prstGeom>
          <a:noFill/>
        </p:spPr>
        <p:txBody>
          <a:bodyPr wrap="square">
            <a:spAutoFit/>
          </a:bodyPr>
          <a:lstStyle/>
          <a:p>
            <a:pPr algn="ctr"/>
            <a:r>
              <a:rPr lang="en-US">
                <a:solidFill>
                  <a:schemeClr val="tx1"/>
                </a:solidFill>
              </a:rPr>
              <a:t>2</a:t>
            </a:r>
            <a:r>
              <a:rPr lang="en-US" baseline="30000">
                <a:solidFill>
                  <a:schemeClr val="tx1"/>
                </a:solidFill>
              </a:rPr>
              <a:t>nd</a:t>
            </a:r>
            <a:r>
              <a:rPr lang="en-US">
                <a:solidFill>
                  <a:schemeClr val="tx1"/>
                </a:solidFill>
              </a:rPr>
              <a:t> beads</a:t>
            </a:r>
            <a:endParaRPr lang="vi-VN">
              <a:solidFill>
                <a:schemeClr val="tx1"/>
              </a:solidFill>
            </a:endParaRPr>
          </a:p>
        </p:txBody>
      </p:sp>
    </p:spTree>
    <p:extLst>
      <p:ext uri="{BB962C8B-B14F-4D97-AF65-F5344CB8AC3E}">
        <p14:creationId xmlns:p14="http://schemas.microsoft.com/office/powerpoint/2010/main" val="271993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3E5617-EB1E-3772-E902-BF99B5B681B6}"/>
              </a:ext>
            </a:extLst>
          </p:cNvPr>
          <p:cNvSpPr txBox="1"/>
          <p:nvPr/>
        </p:nvSpPr>
        <p:spPr>
          <a:xfrm>
            <a:off x="0" y="4826675"/>
            <a:ext cx="5281751" cy="2031325"/>
          </a:xfrm>
          <a:prstGeom prst="rect">
            <a:avLst/>
          </a:prstGeom>
          <a:noFill/>
        </p:spPr>
        <p:txBody>
          <a:bodyPr wrap="square">
            <a:spAutoFit/>
          </a:bodyPr>
          <a:lstStyle/>
          <a:p>
            <a:pPr marL="285750" indent="-285750">
              <a:buFont typeface="Arial" panose="020B0604020202020204" pitchFamily="34" charset="0"/>
              <a:buChar char="•"/>
            </a:pPr>
            <a:r>
              <a:rPr lang="vi-VN">
                <a:latin typeface="Calibri" panose="020F0502020204030204" pitchFamily="34" charset="0"/>
                <a:cs typeface="Calibri" panose="020F0502020204030204" pitchFamily="34" charset="0"/>
              </a:rPr>
              <a:t>Store the EPS foam under the roof, away from high winds and direct sunlight.</a:t>
            </a:r>
          </a:p>
          <a:p>
            <a:pPr marL="285750" indent="-285750">
              <a:buFont typeface="Arial" panose="020B0604020202020204" pitchFamily="34" charset="0"/>
              <a:buChar char="•"/>
            </a:pPr>
            <a:r>
              <a:rPr lang="vi-VN">
                <a:latin typeface="Calibri" panose="020F0502020204030204" pitchFamily="34" charset="0"/>
                <a:cs typeface="Calibri" panose="020F0502020204030204" pitchFamily="34" charset="0"/>
              </a:rPr>
              <a:t>Be careful with flammable materials such as paints, solvents or petroleum products.</a:t>
            </a:r>
          </a:p>
          <a:p>
            <a:pPr marL="285750" indent="-285750">
              <a:buFont typeface="Arial" panose="020B0604020202020204" pitchFamily="34" charset="0"/>
              <a:buChar char="•"/>
            </a:pPr>
            <a:r>
              <a:rPr lang="vi-VN">
                <a:latin typeface="Calibri" panose="020F0502020204030204" pitchFamily="34" charset="0"/>
                <a:cs typeface="Calibri" panose="020F0502020204030204" pitchFamily="34" charset="0"/>
              </a:rPr>
              <a:t>Smoking is prohibited in the storage area and the product should not be exposed to open flames or other ignition sources.</a:t>
            </a:r>
          </a:p>
        </p:txBody>
      </p:sp>
      <p:sp>
        <p:nvSpPr>
          <p:cNvPr id="4" name="TextBox 3">
            <a:extLst>
              <a:ext uri="{FF2B5EF4-FFF2-40B4-BE49-F238E27FC236}">
                <a16:creationId xmlns:a16="http://schemas.microsoft.com/office/drawing/2014/main" id="{B3B83CAF-FC7B-293E-54C7-4A0583CB4FAC}"/>
              </a:ext>
            </a:extLst>
          </p:cNvPr>
          <p:cNvSpPr txBox="1"/>
          <p:nvPr/>
        </p:nvSpPr>
        <p:spPr>
          <a:xfrm>
            <a:off x="109960" y="1199301"/>
            <a:ext cx="6238754" cy="646331"/>
          </a:xfrm>
          <a:prstGeom prst="rect">
            <a:avLst/>
          </a:prstGeom>
          <a:noFill/>
        </p:spPr>
        <p:txBody>
          <a:bodyPr wrap="square">
            <a:spAutoFit/>
          </a:bodyPr>
          <a:lstStyle/>
          <a:p>
            <a:r>
              <a:rPr lang="vi-VN">
                <a:latin typeface="Calibri" panose="020F0502020204030204" pitchFamily="34" charset="0"/>
                <a:cs typeface="Calibri" panose="020F0502020204030204" pitchFamily="34" charset="0"/>
              </a:rPr>
              <a:t>Ensure that the material is dimensionally stable and provides a completely, dry material for best fabrication results. </a:t>
            </a:r>
          </a:p>
        </p:txBody>
      </p:sp>
    </p:spTree>
    <p:extLst>
      <p:ext uri="{BB962C8B-B14F-4D97-AF65-F5344CB8AC3E}">
        <p14:creationId xmlns:p14="http://schemas.microsoft.com/office/powerpoint/2010/main" val="3754851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756</TotalTime>
  <Words>542</Words>
  <Application>Microsoft Office PowerPoint</Application>
  <PresentationFormat>Widescreen</PresentationFormat>
  <Paragraphs>74</Paragraphs>
  <Slides>6</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Arial Rounded MT Bold</vt:lpstr>
      <vt:lpstr>Calibri</vt:lpstr>
      <vt:lpstr>Calibri Light</vt:lpstr>
      <vt:lpstr>RomanD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Duy Toan</dc:creator>
  <cp:lastModifiedBy>Duy Toan</cp:lastModifiedBy>
  <cp:revision>13</cp:revision>
  <dcterms:created xsi:type="dcterms:W3CDTF">2023-05-19T15:04:53Z</dcterms:created>
  <dcterms:modified xsi:type="dcterms:W3CDTF">2023-05-28T15:33:41Z</dcterms:modified>
</cp:coreProperties>
</file>

<file path=docProps/thumbnail.jpeg>
</file>